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embeddedFontLst>
    <p:embeddedFont>
      <p:font typeface="Bookman Old Style" panose="02050604050505020204" pitchFamily="18" charset="0"/>
      <p:regular r:id="rId16"/>
      <p:bold r:id="rId17"/>
      <p:italic r:id="rId18"/>
      <p:boldItalic r:id="rId19"/>
    </p:embeddedFont>
    <p:embeddedFont>
      <p:font typeface="Georgia" panose="02040502050405020303" pitchFamily="18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553"/>
  </p:normalViewPr>
  <p:slideViewPr>
    <p:cSldViewPr snapToGrid="0" snapToObjects="1">
      <p:cViewPr>
        <p:scale>
          <a:sx n="115" d="100"/>
          <a:sy n="115" d="100"/>
        </p:scale>
        <p:origin x="66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70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rabbit_cyan.png"/>
          <p:cNvPicPr>
            <a:picLocks noChangeAspect="1"/>
          </p:cNvPicPr>
          <p:nvPr/>
        </p:nvPicPr>
        <p:blipFill>
          <a:blip r:embed="rId4">
            <a:alphaModFix amt="92000"/>
          </a:blip>
          <a:stretch>
            <a:fillRect/>
          </a:stretch>
        </p:blipFill>
        <p:spPr>
          <a:xfrm>
            <a:off x="8412480" y="1143000"/>
            <a:ext cx="3200400" cy="3200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23444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SOUTHERN SCHOOLS BOOK AWARD   ·   YEAR 9 READING GUIDE</a:t>
            </a:r>
            <a:endParaRPr lang="en-US" sz="1300" dirty="0"/>
          </a:p>
        </p:txBody>
      </p:sp>
      <p:pic>
        <p:nvPicPr>
          <p:cNvPr id="4" name="Image 1" descr="wm_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011680"/>
            <a:ext cx="7772400" cy="83484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342900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A7A3B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by Josh Silver</a:t>
            </a:r>
            <a:endParaRPr lang="en-US" sz="2600" dirty="0"/>
          </a:p>
        </p:txBody>
      </p:sp>
      <p:sp>
        <p:nvSpPr>
          <p:cNvPr id="6" name="Text 2"/>
          <p:cNvSpPr/>
          <p:nvPr/>
        </p:nvSpPr>
        <p:spPr>
          <a:xfrm>
            <a:off x="640080" y="42976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i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“It’s time to feel.”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640080" y="507492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guide to get you ready to read: what it’s about, what to look for, and how to get the most from it.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READING TIPS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How to get the most from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881360" cy="731520"/>
          </a:xfrm>
          <a:prstGeom prst="roundRect">
            <a:avLst>
              <a:gd name="adj" fmla="val 11250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178308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645920" y="178308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Keep a tiny clue note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4937760" y="178308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Jot down anything that feels off. This is a mystery, so small details matter later.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651760"/>
            <a:ext cx="10881360" cy="731520"/>
          </a:xfrm>
          <a:prstGeom prst="roundRect">
            <a:avLst>
              <a:gd name="adj" fmla="val 11250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914400" y="265176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645920" y="265176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Trust slowly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937760" y="265176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narrator is unreliable. Weigh what Eli says against what actually happens.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520440"/>
            <a:ext cx="10881360" cy="731520"/>
          </a:xfrm>
          <a:prstGeom prst="roundRect">
            <a:avLst>
              <a:gd name="adj" fmla="val 11250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914400" y="352044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645920" y="35204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Feel the present tense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4937760" y="352044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3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It’s written to trap you in the moment with Eli. Does that build tension?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389120"/>
            <a:ext cx="10881360" cy="731520"/>
          </a:xfrm>
          <a:prstGeom prst="roundRect">
            <a:avLst>
              <a:gd name="adj" fmla="val 11250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914400" y="438912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645920" y="438912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Track the rabbit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4937760" y="438912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an image keeps returning, it usually means something.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257800"/>
            <a:ext cx="10881360" cy="731520"/>
          </a:xfrm>
          <a:prstGeom prst="roundRect">
            <a:avLst>
              <a:gd name="adj" fmla="val 11250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914400" y="525780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645920" y="525780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Pace yourself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4937760" y="525780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Short, punchy chapters make it easy to read in bursts. It’s fine to pause.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DISCUSS &amp; REVIEW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Questions to keep in mind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86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645920" y="1783080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does Eli want to feel something so badly that he’ll chase pain to get it?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679192"/>
            <a:ext cx="86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45920" y="2679192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TraumaLand helping people, exploiting them, or both at once?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3575304"/>
            <a:ext cx="86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645920" y="3575304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holds power over Eli, and how do they use it?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471416"/>
            <a:ext cx="86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645920" y="4471416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does the book suggest about how adults and institutions treat struggling teenagers?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5367528"/>
            <a:ext cx="86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645920" y="5367528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end, what do you think TraumaLand is really about?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594360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NEXT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If you liked TraumaLand…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5" name="Text 3"/>
          <p:cNvSpPr/>
          <p:nvPr/>
        </p:nvSpPr>
        <p:spPr>
          <a:xfrm>
            <a:off x="1005840" y="20116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READ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HappyHead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05840" y="2935224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Josh Silver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005840" y="352044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More Happy Than Not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005840" y="3941064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Adam Silvera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005840" y="452628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1984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1005840" y="4946904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George Orwell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172200" y="1783080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537960" y="20116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WATCH  (check the age rating!)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37960" y="2468880"/>
            <a:ext cx="4663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Truman Show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537960" y="2779776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PG · a life that isn’t what it seems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537960" y="3255264"/>
            <a:ext cx="4663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Inside Out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537960" y="356616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 · what our feelings are really for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37960" y="4041648"/>
            <a:ext cx="4663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Ready Player One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537960" y="4352544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12A · living inside a virtual world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537960" y="4828032"/>
            <a:ext cx="4663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Inception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537960" y="51389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12A · layered, unreliable realities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0080" y="59436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rabbit_magenta.png"/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8183880" y="1371600"/>
            <a:ext cx="3291840" cy="3291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600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NOW IT’S YOUR TURN</a:t>
            </a:r>
            <a:endParaRPr lang="en-US" sz="1300" dirty="0"/>
          </a:p>
        </p:txBody>
      </p:sp>
      <p:pic>
        <p:nvPicPr>
          <p:cNvPr id="4" name="Image 1" descr="wm_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2057400"/>
            <a:ext cx="6583680" cy="7068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306324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It is time to choose your story.</a:t>
            </a:r>
            <a:endParaRPr lang="en-US" sz="2900" dirty="0"/>
          </a:p>
        </p:txBody>
      </p:sp>
      <p:sp>
        <p:nvSpPr>
          <p:cNvPr id="6" name="Text 2"/>
          <p:cNvSpPr/>
          <p:nvPr/>
        </p:nvSpPr>
        <p:spPr>
          <a:xfrm>
            <a:off x="640080" y="4160520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Enjoy the read, then vote for your favourite in the Southern Schools Book Award.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640080" y="4983480"/>
            <a:ext cx="6949440" cy="914400"/>
          </a:xfrm>
          <a:prstGeom prst="roundRect">
            <a:avLst>
              <a:gd name="adj" fmla="val 9000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960120" y="498348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2D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Remember: </a:t>
            </a:r>
            <a:r>
              <a:rPr lang="en-US" sz="13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the book brings up difficult feelings, talk to someone you trust or call Childline on 0800 1111.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BEFORE YOU READ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quick, important note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27632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TraumaLand is gripping, but it’s a dark thriller that deals honestly with some heavy subjects. It’s good to know that going in, and to know there’s support if any of it feels difficult.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5349240" cy="3246120"/>
          </a:xfrm>
          <a:prstGeom prst="roundRect">
            <a:avLst>
              <a:gd name="adj" fmla="val 2535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960120" y="290779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 the story you’ll meet: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338328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Grief, and the loss of someone close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Self-harm and suicidal thoughts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Being held or restrained against your will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numb, empty feeling that can follow trauma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172200" y="2697480"/>
            <a:ext cx="5349240" cy="3246120"/>
          </a:xfrm>
          <a:prstGeom prst="roundRect">
            <a:avLst>
              <a:gd name="adj" fmla="val 2535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6492240" y="290779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If anything is hard to read: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92240" y="338328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can put the book down at any time, and that’s completely OK.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Talk to someone you trust: a parent, your form tutor, or the school wellbeing lead.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Childline: 0800 1111 (free, day or night).</a:t>
            </a:r>
            <a:endParaRPr lang="en-US" sz="1450" dirty="0"/>
          </a:p>
          <a:p>
            <a:pPr marL="177800" indent="-1778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 text SHOUT to 85258.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MEET THE AUTHOR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Josh Silver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67665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5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he was a novelist, Josh Silver worked as a mental-health nurse. That experience runs right through this book; it treats trauma, grief and recovery with real care and understanding, never just for shock.
</a:t>
            </a:r>
            <a:endParaRPr lang="en-US" sz="1550" dirty="0"/>
          </a:p>
          <a:p>
            <a:pPr marL="0" indent="0">
              <a:lnSpc>
                <a:spcPct val="114000"/>
              </a:lnSpc>
              <a:buNone/>
            </a:pPr>
            <a:r>
              <a:rPr lang="en-US" sz="15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He’s become one of the most talked-about voices in UK YA thrillers, known for dark, twisty stories set just a step away from our own world.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4160520"/>
            <a:ext cx="6766560" cy="1600200"/>
          </a:xfrm>
          <a:prstGeom prst="roundRect">
            <a:avLst>
              <a:gd name="adj" fmla="val 5143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1005840" y="437083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i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“A mind-bending gut-punch of a thriller.”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05840" y="5321808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2D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Kat Ellis, on TraumaLand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818120" y="17373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ALSO BY JOSH SILVER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818120" y="2194560"/>
            <a:ext cx="3749040" cy="1234440"/>
          </a:xfrm>
          <a:prstGeom prst="roundRect">
            <a:avLst>
              <a:gd name="adj" fmla="val 666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138160" y="235915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HappyHead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38160" y="276148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wellness retreat where being happy is the only rule.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818120" y="3611880"/>
            <a:ext cx="3749040" cy="1234440"/>
          </a:xfrm>
          <a:prstGeom prst="roundRect">
            <a:avLst>
              <a:gd name="adj" fmla="val 666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138160" y="377647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Dead Happy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138160" y="417880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chilling sequel: the truth behind the smiles.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PREMISE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What’s it about? 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315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b="1" dirty="0">
                <a:solidFill>
                  <a:srgbClr val="27E0D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Meet Eli.  </a:t>
            </a: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Seventeen years old. A year ago, something happened that everyone around him only ever calls </a:t>
            </a:r>
            <a:r>
              <a:rPr lang="en-US" sz="1600" i="1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Incident”.</a:t>
            </a: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He survived it, but he came back hollow, unable to feel much of anything. His memory of that night is broken into fragments.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361188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Desperate to feel </a:t>
            </a:r>
            <a:r>
              <a:rPr lang="en-US" sz="1600" b="1" i="1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something</a:t>
            </a: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again (anything at all), Eli hears about a secret club hidden under a railway bridge in London. Its name is </a:t>
            </a:r>
            <a:r>
              <a:rPr lang="en-US" sz="1600" b="1" dirty="0">
                <a:solidFill>
                  <a:srgbClr val="FF2D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TraumaLand</a:t>
            </a:r>
            <a:r>
              <a:rPr lang="en-US" sz="16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One night, he goes in.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5074920"/>
            <a:ext cx="7315200" cy="868680"/>
          </a:xfrm>
          <a:prstGeom prst="roundRect">
            <a:avLst>
              <a:gd name="adj" fmla="val 9474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960120" y="5074920"/>
            <a:ext cx="6766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That’s where the real story begins, and where we’ll stop, so nothing is spoiled for you.</a:t>
            </a:r>
            <a:endParaRPr lang="en-US" sz="1400" dirty="0"/>
          </a:p>
        </p:txBody>
      </p:sp>
      <p:pic>
        <p:nvPicPr>
          <p:cNvPr id="8" name="Image 0" descr="rabbit_ghost.png"/>
          <p:cNvPicPr>
            <a:picLocks noChangeAspect="1"/>
          </p:cNvPicPr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8595360" y="2377440"/>
            <a:ext cx="3108960" cy="31089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BIG IDEA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So what is TraumaLand?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0408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6000"/>
              </a:lnSpc>
              <a:buNone/>
            </a:pPr>
            <a:r>
              <a:rPr lang="en-US" sz="1550" b="1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secret, members-only club for people who feel nothing.</a:t>
            </a:r>
            <a:endParaRPr lang="en-US" sz="155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5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have to be 18+, show ID at the door, and sign an agreement never to tell anyone what you see inside.
</a:t>
            </a:r>
            <a:endParaRPr lang="en-US" sz="155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5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
Inside, you put on a headset and live someone else’s most frightening, painful memories as if they were your own.
</a:t>
            </a:r>
            <a:endParaRPr lang="en-US" sz="1550" dirty="0"/>
          </a:p>
          <a:p>
            <a:pPr marL="0" indent="0">
              <a:lnSpc>
                <a:spcPct val="116000"/>
              </a:lnSpc>
              <a:buNone/>
            </a:pPr>
            <a:endParaRPr lang="en-US" sz="155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5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visitor is greeted by the same voice: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4892040"/>
            <a:ext cx="7040880" cy="1005840"/>
          </a:xfrm>
          <a:prstGeom prst="roundRect">
            <a:avLst>
              <a:gd name="adj" fmla="val 8182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1005840" y="489204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“Welcome to your worst nightmare. It is time to choose your story.”</a:t>
            </a:r>
            <a:endParaRPr lang="en-US" sz="1600" dirty="0"/>
          </a:p>
        </p:txBody>
      </p:sp>
      <p:pic>
        <p:nvPicPr>
          <p:cNvPr id="7" name="Image 0" descr="rabbit_cy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1040" y="1828800"/>
            <a:ext cx="3200400" cy="32004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92440" y="507492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Its symbol is a smiling rabbit in headphones. Why do you think?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GENRE &amp; STYLE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How the book is built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1417320"/>
          </a:xfrm>
          <a:prstGeom prst="roundRect">
            <a:avLst>
              <a:gd name="adj" fmla="val 5806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60120" y="19842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Psychological thriller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404872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Tension, mystery and a creeping sense that something isn’t right.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783080"/>
            <a:ext cx="5349240" cy="1417320"/>
          </a:xfrm>
          <a:prstGeom prst="roundRect">
            <a:avLst>
              <a:gd name="adj" fmla="val 5806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492240" y="19842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5C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Near-future dystopia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492240" y="2404872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world, today, plus one chilling piece of technology being used for evil.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383280"/>
            <a:ext cx="5349240" cy="1417320"/>
          </a:xfrm>
          <a:prstGeom prst="roundRect">
            <a:avLst>
              <a:gd name="adj" fmla="val 5806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960120" y="35844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First person, present tense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4005072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You’re locked inside Eli’s head, right now, as it happens.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383280"/>
            <a:ext cx="5349240" cy="1417320"/>
          </a:xfrm>
          <a:prstGeom prst="roundRect">
            <a:avLst>
              <a:gd name="adj" fmla="val 5806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6492240" y="35844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Dark, but funny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492240" y="4005072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Eli’s sharp, sarcastic narration keeps you hooked.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074920"/>
            <a:ext cx="10881360" cy="822960"/>
          </a:xfrm>
          <a:prstGeom prst="roundRect">
            <a:avLst>
              <a:gd name="adj" fmla="val 10000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960120" y="5074920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2D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Watch out: </a:t>
            </a: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 is numb and missing memories, so he’s an </a:t>
            </a:r>
            <a:r>
              <a:rPr lang="en-US" sz="1400" b="1" i="1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unreliable narrator</a:t>
            </a:r>
            <a:r>
              <a:rPr lang="en-US" sz="140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Keep asking: can we always trust what he tells us?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THEMES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Big ideas to watch for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198424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238658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 &amp; grief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14400" y="280720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people carry pain, and what loss does to a whole family.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4367174" y="178308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641494" y="198424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A5C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641494" y="238658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Numb vs. alive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641494" y="280720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feeling nothing safer than feeling far too much?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8094269" y="178308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368589" y="198424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368589" y="238658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Memory &amp; truth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8368589" y="280720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you erased a bad memory, would it still shape who you are?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640080" y="374904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914400" y="395020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14400" y="435254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Found family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914400" y="477316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people who choose to look out for us when it matters.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4367174" y="374904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641494" y="395020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A5C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4641494" y="435254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Power &amp; control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4641494" y="477316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gets to decide what’s ‘best’ for young people, and why?</a:t>
            </a:r>
            <a:endParaRPr lang="en-US" sz="1280" dirty="0"/>
          </a:p>
        </p:txBody>
      </p:sp>
      <p:sp>
        <p:nvSpPr>
          <p:cNvPr id="24" name="Shape 22"/>
          <p:cNvSpPr/>
          <p:nvPr/>
        </p:nvSpPr>
        <p:spPr>
          <a:xfrm>
            <a:off x="8094269" y="3749040"/>
            <a:ext cx="3452774" cy="1737360"/>
          </a:xfrm>
          <a:prstGeom prst="roundRect">
            <a:avLst>
              <a:gd name="adj" fmla="val 4737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8368589" y="3950208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368589" y="4352544"/>
            <a:ext cx="29041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 as a thrill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8368589" y="4773168"/>
            <a:ext cx="2949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8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does caring about pain tip into consuming it for fun?</a:t>
            </a:r>
            <a:endParaRPr lang="en-US" sz="1280" dirty="0"/>
          </a:p>
        </p:txBody>
      </p:sp>
      <p:sp>
        <p:nvSpPr>
          <p:cNvPr id="28" name="Text 26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THINK ABOUT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Two ideas worth arguing about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171326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05840" y="201168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005840" y="260604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Would you erase a painful memory if you could?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05840" y="352044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book asks whether taking away the pain also takes away part of who you are. There’s no easy answer - what do you think?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172200" y="1783080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1E1833"/>
          </a:solidFill>
          <a:ln w="12700">
            <a:solidFill>
              <a:srgbClr val="312A4A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6537960" y="201168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6537960" y="260604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When does </a:t>
            </a:r>
            <a:r>
              <a:rPr lang="en-US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watching other people’s pain go too far?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352044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A7A3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We’re surrounded by other people’s worst moments online, real or imaginary. TraumaLand pushes that idea to its extreme. What do you think the book is warning us about?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WHO’S WHO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CEA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People to follow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984248"/>
            <a:ext cx="201168" cy="201168"/>
          </a:xfrm>
          <a:prstGeom prst="ellipse">
            <a:avLst/>
          </a:prstGeom>
          <a:solidFill>
            <a:srgbClr val="27E0D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97280" y="178308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Eli (Elias Pew)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297680" y="17830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narrator. Numb, clever, grieving, and desperate to feel again.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1097280" y="2587752"/>
            <a:ext cx="10607040" cy="0"/>
          </a:xfrm>
          <a:prstGeom prst="line">
            <a:avLst/>
          </a:prstGeom>
          <a:noFill/>
          <a:ln w="12700">
            <a:solidFill>
              <a:srgbClr val="312A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685800" y="2825496"/>
            <a:ext cx="201168" cy="201168"/>
          </a:xfrm>
          <a:prstGeom prst="ellipse">
            <a:avLst/>
          </a:prstGeom>
          <a:solidFill>
            <a:srgbClr val="8A5C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097280" y="262432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5C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Melinda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297680" y="2624328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 therapist. Calm, kind and modern. But how much does she really know?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1097280" y="3429000"/>
            <a:ext cx="10607040" cy="0"/>
          </a:xfrm>
          <a:prstGeom prst="line">
            <a:avLst/>
          </a:prstGeom>
          <a:noFill/>
          <a:ln w="12700">
            <a:solidFill>
              <a:srgbClr val="312A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685800" y="3666744"/>
            <a:ext cx="201168" cy="201168"/>
          </a:xfrm>
          <a:prstGeom prst="ellipse">
            <a:avLst/>
          </a:prstGeom>
          <a:solidFill>
            <a:srgbClr val="FF2D6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1097280" y="3465576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Lucas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297680" y="3465576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Eli’s older brother, back at the family home.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1097280" y="4270248"/>
            <a:ext cx="10607040" cy="0"/>
          </a:xfrm>
          <a:prstGeom prst="line">
            <a:avLst/>
          </a:prstGeom>
          <a:noFill/>
          <a:ln w="12700">
            <a:solidFill>
              <a:srgbClr val="312A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685800" y="4507992"/>
            <a:ext cx="201168" cy="201168"/>
          </a:xfrm>
          <a:prstGeom prst="ellipse">
            <a:avLst/>
          </a:prstGeom>
          <a:solidFill>
            <a:srgbClr val="27E0D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1097280" y="4306824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E0D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Nisha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297680" y="4306824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CE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Someone Eli meets who knows more about the club than she lets on.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1097280" y="5111496"/>
            <a:ext cx="10607040" cy="0"/>
          </a:xfrm>
          <a:prstGeom prst="line">
            <a:avLst/>
          </a:prstGeom>
          <a:noFill/>
          <a:ln w="12700">
            <a:solidFill>
              <a:srgbClr val="312A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685800" y="5349240"/>
            <a:ext cx="201168" cy="201168"/>
          </a:xfrm>
          <a:prstGeom prst="ellipse">
            <a:avLst/>
          </a:prstGeom>
          <a:solidFill>
            <a:srgbClr val="FF2D6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1097280" y="5148072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Mr</a:t>
            </a:r>
            <a:r>
              <a:rPr lang="en-US" sz="1700" b="1" dirty="0">
                <a:solidFill>
                  <a:srgbClr val="FF2D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Pew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4297680" y="5148072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dirty="0">
                <a:solidFill>
                  <a:srgbClr val="ECEAF6"/>
                </a:solidFill>
                <a:latin typeface="Georgia" pitchFamily="34" charset="0"/>
              </a:rPr>
              <a:t>Eli’s father, who is high up in the government. Can he be trusted?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40080" y="641908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TRAUMALAND  ·  Southern Schools Book Award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911535" y="64190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79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10270</TotalTime>
  <Words>1312</Words>
  <Application>Microsoft Office PowerPoint</Application>
  <PresentationFormat>Widescreen</PresentationFormat>
  <Paragraphs>183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TraumaLand - Reading Guide</dc:title>
  <dc:subject>PptxGenJS Presentation</dc:subject>
  <dc:creator>Reading Guide</dc:creator>
  <cp:lastModifiedBy>Charles Anthem</cp:lastModifiedBy>
  <cp:revision>3</cp:revision>
  <dcterms:created xsi:type="dcterms:W3CDTF">2026-07-02T09:04:02Z</dcterms:created>
  <dcterms:modified xsi:type="dcterms:W3CDTF">2026-07-09T17:39:09Z</dcterms:modified>
</cp:coreProperties>
</file>