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DAA6"/>
    <a:srgbClr val="0A0F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BB76A2-5905-3E49-8F33-95B60C64068C}" v="914" dt="2026-06-30T15:04:07.3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0"/>
    <p:restoredTop sz="85879"/>
  </p:normalViewPr>
  <p:slideViewPr>
    <p:cSldViewPr snapToGrid="0" snapToObjects="1">
      <p:cViewPr>
        <p:scale>
          <a:sx n="131" d="100"/>
          <a:sy n="131" d="100"/>
        </p:scale>
        <p:origin x="1760" y="5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646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Aim: build intrigue, give them the mythological background and the world, introduce the verse form, and set up questions to read for.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students a 'lens' before reading </a:t>
            </a:r>
            <a:br>
              <a:rPr lang="en-US" dirty="0"/>
            </a:br>
            <a:r>
              <a:rPr lang="en-US" dirty="0"/>
              <a:t>You could assign each table ONE theme to track and report back on. </a:t>
            </a:r>
            <a:br>
              <a:rPr lang="en-US" dirty="0"/>
            </a:br>
            <a:r>
              <a:rPr lang="en-US" dirty="0"/>
              <a:t>Note 'found family' especially: the gods of the Underworld may become Hekate's chosen people. </a:t>
            </a:r>
            <a:br>
              <a:rPr lang="en-US" dirty="0"/>
            </a:br>
            <a:r>
              <a:rPr lang="en-US" dirty="0"/>
              <a:t>'A woman's voice' links to the next slide on why we retell myths.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discussion springboard. Nikita Gill's whole body of work re-centres women in Greek and Hindu myth. Hekate sits alongside feminist retellings like Madeline Miller's Circe and Jennifer Saint's Ariadne. </a:t>
            </a:r>
            <a:br>
              <a:rPr lang="en-US" dirty="0"/>
            </a:br>
            <a:r>
              <a:rPr lang="en-US" dirty="0"/>
              <a:t>Great talking points: which characters usually get to be the 'hero'? What changes when a 'monster' or 'witch' narrates her own life? Why might a poet choose Hekate specifically?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jobs here: </a:t>
            </a:r>
            <a:br>
              <a:rPr lang="en-US" dirty="0"/>
            </a:br>
            <a:r>
              <a:rPr lang="en-US" dirty="0"/>
              <a:t>(1) give reluctant or myth-unfamiliar readers an easy on-ramp (Percy Jackson, Lore Olympus, the Hades games will hook a lot of them), and </a:t>
            </a:r>
            <a:br>
              <a:rPr lang="en-US" dirty="0"/>
            </a:br>
            <a:r>
              <a:rPr lang="en-US" dirty="0"/>
              <a:t>(2) build a 'to-read' list for those who love it.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Mention that Hekate is the first book in a trilogy, so there's more to come.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Tailor recommendations to your class library where you can.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Pre-reading engagement: predictions + a creative task that primes them for the book's ideas (domains, symbols, the power of naming). </a:t>
            </a:r>
            <a:br>
              <a:rPr lang="en-US" dirty="0"/>
            </a:br>
            <a:r>
              <a:rPr lang="en-US" dirty="0"/>
              <a:t>Collect a few predictions on the board to revisit after reading</a:t>
            </a:r>
          </a:p>
          <a:p>
            <a:br>
              <a:rPr lang="en-US" dirty="0"/>
            </a:br>
            <a:r>
              <a:rPr lang="en-US" dirty="0"/>
              <a:t>Then: open the book and read the prologue aloud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5085C0-25F0-AD96-5D10-1FD5250AA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B5E673-D1AA-6B41-A0CB-9F08A8CA89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0E56C8-99CC-9EB2-00E1-D024F371E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them to come up with some keywords: expecting ugly, evil, magic, potions </a:t>
            </a:r>
            <a:r>
              <a:rPr lang="en-US" dirty="0" err="1"/>
              <a:t>etc</a:t>
            </a:r>
            <a:br>
              <a:rPr lang="en-US" dirty="0"/>
            </a:br>
            <a:r>
              <a:rPr lang="en-US" dirty="0"/>
              <a:t>Then ask them if they can think of a beautiful witch, or a good witch. (examples could be from the Wizard of Oz/ wicked; Hermione Granger; Scarlet Witch (a bit)</a:t>
            </a:r>
          </a:p>
          <a:p>
            <a:r>
              <a:rPr lang="en-US" dirty="0"/>
              <a:t>Can they think of the powers that witches have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6F294-F4B7-C596-2247-64B9046AE6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13550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Front-load the mythology so students aren't lost. Key idea = LIMINAL : Hekate lives on thresholds and borders, which is exactly why she belongs to the Underworld in this story. </a:t>
            </a:r>
            <a:br>
              <a:rPr lang="en-US" dirty="0"/>
            </a:br>
            <a:r>
              <a:rPr lang="en-US" dirty="0"/>
              <a:t>She was often pictured holding twin torches and keys, and sometimes shown three-faced, looking down every road at once. Quick check: ask students for other 'in-between' places (doorways, dusk, the coast).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Keep it brief.</a:t>
            </a:r>
            <a:br>
              <a:rPr lang="en-US" dirty="0"/>
            </a:br>
            <a:r>
              <a:rPr lang="en-US" dirty="0"/>
              <a:t> Emphasise that Hekate begins life with no safety: she is, in effect, a refugee of a war she didn't start. </a:t>
            </a:r>
            <a:br>
              <a:rPr lang="en-US" dirty="0"/>
            </a:br>
            <a:r>
              <a:rPr lang="en-US" dirty="0"/>
              <a:t>CONTENT NOTE: the book engages with war, fear, loss and grief. The 'child of a war' framing can resonate strongly with students who have lived through conflict or displacement: pitch with care and openness.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Orient students in the world before they read. The book even opens with a 'Map of the Realms of the Night'. Keep this as geography, not a story. </a:t>
            </a:r>
          </a:p>
          <a:p>
            <a:r>
              <a:rPr lang="en-US" dirty="0"/>
              <a:t>Useful framing question: is the Underworld a place of punishment, or could it be a place of refuge and home?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Most Year 9s won't have read a novel-in-verse. </a:t>
            </a:r>
          </a:p>
          <a:p>
            <a:r>
              <a:rPr lang="en-US" dirty="0"/>
              <a:t>Reassure them it reads FASTER than it looks. </a:t>
            </a:r>
          </a:p>
          <a:p>
            <a:r>
              <a:rPr lang="en-US" dirty="0"/>
              <a:t>Best move: read the opening pages aloud from your copy so they hear the rhythm before they read alone. </a:t>
            </a:r>
          </a:p>
          <a:p>
            <a:r>
              <a:rPr lang="en-US" dirty="0"/>
              <a:t>Ask them to notice one image and one line break that stood out.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A quick 'who's who' so names don't trip them up.</a:t>
            </a:r>
            <a:br>
              <a:rPr lang="en-GB" noProof="0" dirty="0"/>
            </a:br>
            <a:r>
              <a:rPr lang="en-GB" noProof="0" dirty="0"/>
              <a:t> Don't over-explain roles: keep it light and intriguing. Note that several of these (Styx, Hades, Charon, Cerberus) become the people Hekate lives among: a possible 'found family’. </a:t>
            </a:r>
            <a:br>
              <a:rPr lang="en-GB" noProof="0" dirty="0"/>
            </a:br>
            <a:r>
              <a:rPr lang="en-GB" noProof="0" dirty="0"/>
              <a:t>You might ask students to predict which of these will be a friend and which a threat.</a:t>
            </a:r>
            <a:br>
              <a:rPr lang="en-GB" noProof="0" dirty="0"/>
            </a:br>
            <a:r>
              <a:rPr lang="en-GB" noProof="0" dirty="0"/>
              <a:t>Remember, Hades is the god of the dead, and Thanatos is the god of death and dying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Show the arc without spoiling events - these are just the three part-titles. </a:t>
            </a:r>
            <a:br>
              <a:rPr lang="en-US" dirty="0"/>
            </a:br>
            <a:r>
              <a:rPr lang="en-US" dirty="0"/>
              <a:t>This is a classic coming-of-age shape: from a powerless child to a woman who claims her own strength. </a:t>
            </a:r>
            <a:br>
              <a:rPr lang="en-US" dirty="0"/>
            </a:br>
            <a:r>
              <a:rPr lang="en-US" dirty="0"/>
              <a:t>Ask: what do you think has to happen for someone to go from Part I to Part III?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3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6.svg"/><Relationship Id="rId5" Type="http://schemas.openxmlformats.org/officeDocument/2006/relationships/image" Target="../media/image7.png"/><Relationship Id="rId10" Type="http://schemas.openxmlformats.org/officeDocument/2006/relationships/image" Target="../media/image1.png"/><Relationship Id="rId4" Type="http://schemas.openxmlformats.org/officeDocument/2006/relationships/image" Target="../media/image11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72300" y="4646595"/>
            <a:ext cx="18590" cy="18590"/>
          </a:xfrm>
          <a:prstGeom prst="ellipse">
            <a:avLst/>
          </a:prstGeom>
          <a:solidFill>
            <a:srgbClr val="C7D2EE">
              <a:alpha val="5457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1005646" y="294138"/>
            <a:ext cx="17266" cy="17266"/>
          </a:xfrm>
          <a:prstGeom prst="ellipse">
            <a:avLst/>
          </a:prstGeom>
          <a:solidFill>
            <a:srgbClr val="C7D2EE">
              <a:alpha val="62178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 rot="2700000">
            <a:off x="6954466" y="1308345"/>
            <a:ext cx="69392" cy="69392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398230" y="253919"/>
            <a:ext cx="40054" cy="40054"/>
          </a:xfrm>
          <a:prstGeom prst="ellipse">
            <a:avLst/>
          </a:prstGeom>
          <a:solidFill>
            <a:srgbClr val="C7D2EE">
              <a:alpha val="5259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6823514" y="4440120"/>
            <a:ext cx="18332" cy="18332"/>
          </a:xfrm>
          <a:prstGeom prst="ellipse">
            <a:avLst/>
          </a:prstGeom>
          <a:solidFill>
            <a:srgbClr val="C7D2EE">
              <a:alpha val="6365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 rot="2700000">
            <a:off x="8665" y="3099096"/>
            <a:ext cx="52068" cy="52068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 rot="2700000">
            <a:off x="8759730" y="2085087"/>
            <a:ext cx="73877" cy="73877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6882102" y="1038598"/>
            <a:ext cx="41962" cy="41962"/>
          </a:xfrm>
          <a:prstGeom prst="ellipse">
            <a:avLst/>
          </a:prstGeom>
          <a:solidFill>
            <a:srgbClr val="C7D2EE">
              <a:alpha val="6423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8684755" y="2104169"/>
            <a:ext cx="37369" cy="37369"/>
          </a:xfrm>
          <a:prstGeom prst="ellipse">
            <a:avLst/>
          </a:prstGeom>
          <a:solidFill>
            <a:srgbClr val="C7D2EE">
              <a:alpha val="6522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2008343" y="771073"/>
            <a:ext cx="34180" cy="34180"/>
          </a:xfrm>
          <a:prstGeom prst="ellipse">
            <a:avLst/>
          </a:prstGeom>
          <a:solidFill>
            <a:srgbClr val="C7D2EE">
              <a:alpha val="4426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845345" y="528045"/>
            <a:ext cx="19874" cy="19874"/>
          </a:xfrm>
          <a:prstGeom prst="ellipse">
            <a:avLst/>
          </a:prstGeom>
          <a:solidFill>
            <a:srgbClr val="C7D2EE">
              <a:alpha val="4092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618227" y="919235"/>
            <a:ext cx="39324" cy="39324"/>
          </a:xfrm>
          <a:prstGeom prst="ellipse">
            <a:avLst/>
          </a:prstGeom>
          <a:solidFill>
            <a:srgbClr val="C7D2EE">
              <a:alpha val="4479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1786696" y="1687853"/>
            <a:ext cx="21076" cy="21076"/>
          </a:xfrm>
          <a:prstGeom prst="ellipse">
            <a:avLst/>
          </a:prstGeom>
          <a:solidFill>
            <a:srgbClr val="C7D2EE">
              <a:alpha val="4817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8780131" y="3925574"/>
            <a:ext cx="20806" cy="20806"/>
          </a:xfrm>
          <a:prstGeom prst="ellipse">
            <a:avLst/>
          </a:prstGeom>
          <a:solidFill>
            <a:srgbClr val="C7D2EE">
              <a:alpha val="6317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 rot="2700000">
            <a:off x="6103304" y="4784564"/>
            <a:ext cx="59772" cy="59772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>
            <a:off x="4435115" y="520148"/>
            <a:ext cx="19238" cy="19238"/>
          </a:xfrm>
          <a:prstGeom prst="ellipse">
            <a:avLst/>
          </a:prstGeom>
          <a:solidFill>
            <a:srgbClr val="C7D2EE">
              <a:alpha val="34098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5469275" y="3940706"/>
            <a:ext cx="27184" cy="27184"/>
          </a:xfrm>
          <a:prstGeom prst="ellipse">
            <a:avLst/>
          </a:prstGeom>
          <a:solidFill>
            <a:srgbClr val="C7D2EE">
              <a:alpha val="48769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62112" y="2083625"/>
            <a:ext cx="29360" cy="29360"/>
          </a:xfrm>
          <a:prstGeom prst="ellipse">
            <a:avLst/>
          </a:prstGeom>
          <a:solidFill>
            <a:srgbClr val="C7D2EE">
              <a:alpha val="46526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>
            <a:off x="2923363" y="1303484"/>
            <a:ext cx="17877" cy="17877"/>
          </a:xfrm>
          <a:prstGeom prst="ellipse">
            <a:avLst/>
          </a:prstGeom>
          <a:solidFill>
            <a:srgbClr val="C7D2EE">
              <a:alpha val="6145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735667" y="4338600"/>
            <a:ext cx="36888" cy="36888"/>
          </a:xfrm>
          <a:prstGeom prst="ellipse">
            <a:avLst/>
          </a:prstGeom>
          <a:solidFill>
            <a:srgbClr val="C7D2EE">
              <a:alpha val="60518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2819452" y="1278926"/>
            <a:ext cx="24827" cy="24827"/>
          </a:xfrm>
          <a:prstGeom prst="ellipse">
            <a:avLst/>
          </a:prstGeom>
          <a:solidFill>
            <a:srgbClr val="C7D2EE">
              <a:alpha val="582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8966798" y="4695685"/>
            <a:ext cx="33644" cy="33644"/>
          </a:xfrm>
          <a:prstGeom prst="ellipse">
            <a:avLst/>
          </a:prstGeom>
          <a:solidFill>
            <a:srgbClr val="C7D2EE">
              <a:alpha val="3840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6110800" y="4751898"/>
            <a:ext cx="34388" cy="34388"/>
          </a:xfrm>
          <a:prstGeom prst="ellipse">
            <a:avLst/>
          </a:prstGeom>
          <a:solidFill>
            <a:srgbClr val="C7D2EE">
              <a:alpha val="5379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3395999" y="1385323"/>
            <a:ext cx="17184" cy="17184"/>
          </a:xfrm>
          <a:prstGeom prst="ellipse">
            <a:avLst/>
          </a:prstGeom>
          <a:solidFill>
            <a:srgbClr val="C7D2EE">
              <a:alpha val="6650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10090" y="3940617"/>
            <a:ext cx="24350" cy="24350"/>
          </a:xfrm>
          <a:prstGeom prst="ellipse">
            <a:avLst/>
          </a:prstGeom>
          <a:solidFill>
            <a:srgbClr val="C7D2EE">
              <a:alpha val="5531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2592746" y="1176828"/>
            <a:ext cx="33336" cy="33336"/>
          </a:xfrm>
          <a:prstGeom prst="ellipse">
            <a:avLst/>
          </a:prstGeom>
          <a:solidFill>
            <a:srgbClr val="C7D2EE">
              <a:alpha val="6688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720974" y="1965267"/>
            <a:ext cx="28923" cy="28923"/>
          </a:xfrm>
          <a:prstGeom prst="ellipse">
            <a:avLst/>
          </a:prstGeom>
          <a:solidFill>
            <a:srgbClr val="C7D2EE">
              <a:alpha val="4868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5214737" y="3922310"/>
            <a:ext cx="32219" cy="32219"/>
          </a:xfrm>
          <a:prstGeom prst="ellipse">
            <a:avLst/>
          </a:prstGeom>
          <a:solidFill>
            <a:srgbClr val="C7D2EE">
              <a:alpha val="3298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>
            <a:off x="41916" y="4693554"/>
            <a:ext cx="36682" cy="36682"/>
          </a:xfrm>
          <a:prstGeom prst="ellipse">
            <a:avLst/>
          </a:prstGeom>
          <a:solidFill>
            <a:srgbClr val="C7D2EE">
              <a:alpha val="33986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5512350" y="249973"/>
            <a:ext cx="23620" cy="23620"/>
          </a:xfrm>
          <a:prstGeom prst="ellipse">
            <a:avLst/>
          </a:prstGeom>
          <a:solidFill>
            <a:srgbClr val="C7D2EE">
              <a:alpha val="5383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8164413" y="4423643"/>
            <a:ext cx="31875" cy="31875"/>
          </a:xfrm>
          <a:prstGeom prst="ellipse">
            <a:avLst/>
          </a:prstGeom>
          <a:solidFill>
            <a:srgbClr val="C7D2EE">
              <a:alpha val="4956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563834" y="3003791"/>
            <a:ext cx="33837" cy="33837"/>
          </a:xfrm>
          <a:prstGeom prst="ellipse">
            <a:avLst/>
          </a:prstGeom>
          <a:solidFill>
            <a:srgbClr val="C7D2EE">
              <a:alpha val="5636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4933661" y="774672"/>
            <a:ext cx="26444" cy="26444"/>
          </a:xfrm>
          <a:prstGeom prst="ellipse">
            <a:avLst/>
          </a:prstGeom>
          <a:solidFill>
            <a:srgbClr val="C7D2EE">
              <a:alpha val="30859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>
            <a:off x="3078220" y="936056"/>
            <a:ext cx="24496" cy="24496"/>
          </a:xfrm>
          <a:prstGeom prst="ellipse">
            <a:avLst/>
          </a:prstGeom>
          <a:solidFill>
            <a:srgbClr val="C7D2EE">
              <a:alpha val="4879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5904268" y="4750"/>
            <a:ext cx="29392" cy="29392"/>
          </a:xfrm>
          <a:prstGeom prst="ellipse">
            <a:avLst/>
          </a:prstGeom>
          <a:solidFill>
            <a:srgbClr val="C7D2EE">
              <a:alpha val="56527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3212268" y="4311261"/>
            <a:ext cx="35622" cy="35622"/>
          </a:xfrm>
          <a:prstGeom prst="ellipse">
            <a:avLst/>
          </a:prstGeom>
          <a:solidFill>
            <a:srgbClr val="C7D2EE">
              <a:alpha val="6513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>
            <a:off x="6932958" y="3828198"/>
            <a:ext cx="25993" cy="25993"/>
          </a:xfrm>
          <a:prstGeom prst="ellipse">
            <a:avLst/>
          </a:prstGeom>
          <a:solidFill>
            <a:srgbClr val="C7D2EE">
              <a:alpha val="5909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2761867" y="1175979"/>
            <a:ext cx="41671" cy="41671"/>
          </a:xfrm>
          <a:prstGeom prst="ellipse">
            <a:avLst/>
          </a:prstGeom>
          <a:solidFill>
            <a:srgbClr val="C7D2EE">
              <a:alpha val="6255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461141" y="1276640"/>
            <a:ext cx="34185" cy="34185"/>
          </a:xfrm>
          <a:prstGeom prst="ellipse">
            <a:avLst/>
          </a:prstGeom>
          <a:solidFill>
            <a:srgbClr val="C7D2EE">
              <a:alpha val="5095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6311506" y="1350270"/>
            <a:ext cx="34832" cy="34832"/>
          </a:xfrm>
          <a:prstGeom prst="ellipse">
            <a:avLst/>
          </a:prstGeom>
          <a:solidFill>
            <a:srgbClr val="C7D2EE">
              <a:alpha val="6382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7889827" y="97953"/>
            <a:ext cx="39374" cy="39374"/>
          </a:xfrm>
          <a:prstGeom prst="ellipse">
            <a:avLst/>
          </a:prstGeom>
          <a:solidFill>
            <a:srgbClr val="C7D2EE">
              <a:alpha val="4481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8685016" y="3268695"/>
            <a:ext cx="25710" cy="25710"/>
          </a:xfrm>
          <a:prstGeom prst="ellipse">
            <a:avLst/>
          </a:prstGeom>
          <a:solidFill>
            <a:srgbClr val="C7D2EE">
              <a:alpha val="5220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711279" y="4301967"/>
            <a:ext cx="43701" cy="43701"/>
          </a:xfrm>
          <a:prstGeom prst="ellipse">
            <a:avLst/>
          </a:prstGeom>
          <a:solidFill>
            <a:srgbClr val="C7D2EE">
              <a:alpha val="4572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>
            <a:off x="7654336" y="4587961"/>
            <a:ext cx="42512" cy="42512"/>
          </a:xfrm>
          <a:prstGeom prst="ellipse">
            <a:avLst/>
          </a:prstGeom>
          <a:solidFill>
            <a:srgbClr val="C7D2EE">
              <a:alpha val="37007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2940194" y="403472"/>
            <a:ext cx="20499" cy="20499"/>
          </a:xfrm>
          <a:prstGeom prst="ellipse">
            <a:avLst/>
          </a:prstGeom>
          <a:solidFill>
            <a:srgbClr val="C7D2EE">
              <a:alpha val="61249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3621268" y="4696212"/>
            <a:ext cx="25582" cy="25582"/>
          </a:xfrm>
          <a:prstGeom prst="ellipse">
            <a:avLst/>
          </a:prstGeom>
          <a:solidFill>
            <a:srgbClr val="C7D2EE">
              <a:alpha val="509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8" name="Shape 46"/>
          <p:cNvSpPr/>
          <p:nvPr/>
        </p:nvSpPr>
        <p:spPr>
          <a:xfrm rot="2700000">
            <a:off x="5065235" y="4549455"/>
            <a:ext cx="70712" cy="70712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883420" y="551292"/>
            <a:ext cx="42636" cy="42636"/>
          </a:xfrm>
          <a:prstGeom prst="ellipse">
            <a:avLst/>
          </a:prstGeom>
          <a:solidFill>
            <a:srgbClr val="C7D2EE">
              <a:alpha val="48396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0" name="Shape 48"/>
          <p:cNvSpPr/>
          <p:nvPr/>
        </p:nvSpPr>
        <p:spPr>
          <a:xfrm rot="2700000">
            <a:off x="6406811" y="1067074"/>
            <a:ext cx="59319" cy="59319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1" name="Shape 49"/>
          <p:cNvSpPr/>
          <p:nvPr/>
        </p:nvSpPr>
        <p:spPr>
          <a:xfrm rot="2700000">
            <a:off x="4957389" y="1707737"/>
            <a:ext cx="53562" cy="53562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2" name="Shape 50"/>
          <p:cNvSpPr/>
          <p:nvPr/>
        </p:nvSpPr>
        <p:spPr>
          <a:xfrm>
            <a:off x="732049" y="1762984"/>
            <a:ext cx="36835" cy="36835"/>
          </a:xfrm>
          <a:prstGeom prst="ellipse">
            <a:avLst/>
          </a:prstGeom>
          <a:solidFill>
            <a:srgbClr val="C7D2EE">
              <a:alpha val="4141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Shape 51"/>
          <p:cNvSpPr/>
          <p:nvPr/>
        </p:nvSpPr>
        <p:spPr>
          <a:xfrm rot="2700000">
            <a:off x="8993758" y="2837063"/>
            <a:ext cx="57167" cy="57167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4" name="Shape 52"/>
          <p:cNvSpPr/>
          <p:nvPr/>
        </p:nvSpPr>
        <p:spPr>
          <a:xfrm>
            <a:off x="1292043" y="809486"/>
            <a:ext cx="35471" cy="35471"/>
          </a:xfrm>
          <a:prstGeom prst="ellipse">
            <a:avLst/>
          </a:prstGeom>
          <a:solidFill>
            <a:srgbClr val="C7D2EE">
              <a:alpha val="45036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5" name="Shape 53"/>
          <p:cNvSpPr/>
          <p:nvPr/>
        </p:nvSpPr>
        <p:spPr>
          <a:xfrm>
            <a:off x="1266376" y="1301606"/>
            <a:ext cx="20014" cy="20014"/>
          </a:xfrm>
          <a:prstGeom prst="ellipse">
            <a:avLst/>
          </a:prstGeom>
          <a:solidFill>
            <a:srgbClr val="C7D2EE">
              <a:alpha val="6074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6" name="Shape 54"/>
          <p:cNvSpPr/>
          <p:nvPr/>
        </p:nvSpPr>
        <p:spPr>
          <a:xfrm>
            <a:off x="2099822" y="87794"/>
            <a:ext cx="43166" cy="43166"/>
          </a:xfrm>
          <a:prstGeom prst="ellipse">
            <a:avLst/>
          </a:prstGeom>
          <a:solidFill>
            <a:srgbClr val="C7D2EE">
              <a:alpha val="3507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7" name="Shape 55"/>
          <p:cNvSpPr/>
          <p:nvPr/>
        </p:nvSpPr>
        <p:spPr>
          <a:xfrm rot="2700000">
            <a:off x="5068183" y="1478611"/>
            <a:ext cx="50594" cy="50594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5932431" y="1086164"/>
            <a:ext cx="23973" cy="23973"/>
          </a:xfrm>
          <a:prstGeom prst="ellipse">
            <a:avLst/>
          </a:prstGeom>
          <a:solidFill>
            <a:srgbClr val="C7D2EE">
              <a:alpha val="4896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9" name="Shape 57"/>
          <p:cNvSpPr/>
          <p:nvPr/>
        </p:nvSpPr>
        <p:spPr>
          <a:xfrm>
            <a:off x="286158" y="4017084"/>
            <a:ext cx="27894" cy="27894"/>
          </a:xfrm>
          <a:prstGeom prst="ellipse">
            <a:avLst/>
          </a:prstGeom>
          <a:solidFill>
            <a:srgbClr val="C7D2EE">
              <a:alpha val="6533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0" name="Shape 58"/>
          <p:cNvSpPr/>
          <p:nvPr/>
        </p:nvSpPr>
        <p:spPr>
          <a:xfrm>
            <a:off x="3120009" y="184142"/>
            <a:ext cx="17081" cy="17081"/>
          </a:xfrm>
          <a:prstGeom prst="ellipse">
            <a:avLst/>
          </a:prstGeom>
          <a:solidFill>
            <a:srgbClr val="C7D2EE">
              <a:alpha val="47767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1" name="Shape 59"/>
          <p:cNvSpPr/>
          <p:nvPr/>
        </p:nvSpPr>
        <p:spPr>
          <a:xfrm>
            <a:off x="7793956" y="180851"/>
            <a:ext cx="19032" cy="19032"/>
          </a:xfrm>
          <a:prstGeom prst="ellipse">
            <a:avLst/>
          </a:prstGeom>
          <a:solidFill>
            <a:srgbClr val="C7D2EE">
              <a:alpha val="5242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2" name="Shape 60"/>
          <p:cNvSpPr/>
          <p:nvPr/>
        </p:nvSpPr>
        <p:spPr>
          <a:xfrm>
            <a:off x="7210615" y="4412105"/>
            <a:ext cx="31180" cy="31180"/>
          </a:xfrm>
          <a:prstGeom prst="ellipse">
            <a:avLst/>
          </a:prstGeom>
          <a:solidFill>
            <a:srgbClr val="C7D2EE">
              <a:alpha val="3853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3" name="Shape 61"/>
          <p:cNvSpPr/>
          <p:nvPr/>
        </p:nvSpPr>
        <p:spPr>
          <a:xfrm>
            <a:off x="1083399" y="3943694"/>
            <a:ext cx="19545" cy="19545"/>
          </a:xfrm>
          <a:prstGeom prst="ellipse">
            <a:avLst/>
          </a:prstGeom>
          <a:solidFill>
            <a:srgbClr val="C7D2EE">
              <a:alpha val="52207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4" name="Shape 62"/>
          <p:cNvSpPr/>
          <p:nvPr/>
        </p:nvSpPr>
        <p:spPr>
          <a:xfrm>
            <a:off x="771782" y="134017"/>
            <a:ext cx="25630" cy="25630"/>
          </a:xfrm>
          <a:prstGeom prst="ellipse">
            <a:avLst/>
          </a:prstGeom>
          <a:solidFill>
            <a:srgbClr val="C7D2EE">
              <a:alpha val="6943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5" name="Shape 63"/>
          <p:cNvSpPr/>
          <p:nvPr/>
        </p:nvSpPr>
        <p:spPr>
          <a:xfrm>
            <a:off x="2139184" y="792942"/>
            <a:ext cx="25005" cy="25005"/>
          </a:xfrm>
          <a:prstGeom prst="ellipse">
            <a:avLst/>
          </a:prstGeom>
          <a:solidFill>
            <a:srgbClr val="C7D2EE">
              <a:alpha val="4659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6" name="Shape 64"/>
          <p:cNvSpPr/>
          <p:nvPr/>
        </p:nvSpPr>
        <p:spPr>
          <a:xfrm>
            <a:off x="2128219" y="4627381"/>
            <a:ext cx="18887" cy="18887"/>
          </a:xfrm>
          <a:prstGeom prst="ellipse">
            <a:avLst/>
          </a:prstGeom>
          <a:solidFill>
            <a:srgbClr val="C7D2EE">
              <a:alpha val="5523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7" name="Shape 65"/>
          <p:cNvSpPr/>
          <p:nvPr/>
        </p:nvSpPr>
        <p:spPr>
          <a:xfrm>
            <a:off x="8948177" y="1511222"/>
            <a:ext cx="17122" cy="17122"/>
          </a:xfrm>
          <a:prstGeom prst="ellipse">
            <a:avLst/>
          </a:prstGeom>
          <a:solidFill>
            <a:srgbClr val="C7D2EE">
              <a:alpha val="4434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8" name="Shape 66"/>
          <p:cNvSpPr/>
          <p:nvPr/>
        </p:nvSpPr>
        <p:spPr>
          <a:xfrm>
            <a:off x="6732918" y="1560896"/>
            <a:ext cx="26677" cy="26677"/>
          </a:xfrm>
          <a:prstGeom prst="ellipse">
            <a:avLst/>
          </a:prstGeom>
          <a:solidFill>
            <a:srgbClr val="C7D2EE">
              <a:alpha val="53616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9" name="Shape 67"/>
          <p:cNvSpPr/>
          <p:nvPr/>
        </p:nvSpPr>
        <p:spPr>
          <a:xfrm>
            <a:off x="6890809" y="4409777"/>
            <a:ext cx="30802" cy="30802"/>
          </a:xfrm>
          <a:prstGeom prst="ellipse">
            <a:avLst/>
          </a:prstGeom>
          <a:solidFill>
            <a:srgbClr val="C7D2EE">
              <a:alpha val="3288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0" name="Shape 68"/>
          <p:cNvSpPr/>
          <p:nvPr/>
        </p:nvSpPr>
        <p:spPr>
          <a:xfrm>
            <a:off x="5051058" y="1527456"/>
            <a:ext cx="20106" cy="20106"/>
          </a:xfrm>
          <a:prstGeom prst="ellipse">
            <a:avLst/>
          </a:prstGeom>
          <a:solidFill>
            <a:srgbClr val="C7D2EE">
              <a:alpha val="6191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1" name="Shape 69"/>
          <p:cNvSpPr/>
          <p:nvPr/>
        </p:nvSpPr>
        <p:spPr>
          <a:xfrm>
            <a:off x="8141831" y="253165"/>
            <a:ext cx="39374" cy="39374"/>
          </a:xfrm>
          <a:prstGeom prst="ellipse">
            <a:avLst/>
          </a:prstGeom>
          <a:solidFill>
            <a:srgbClr val="C7D2EE">
              <a:alpha val="4535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3" name="Shape 71"/>
          <p:cNvSpPr/>
          <p:nvPr/>
        </p:nvSpPr>
        <p:spPr>
          <a:xfrm>
            <a:off x="554104" y="4855991"/>
            <a:ext cx="43935" cy="43935"/>
          </a:xfrm>
          <a:prstGeom prst="ellipse">
            <a:avLst/>
          </a:prstGeom>
          <a:solidFill>
            <a:srgbClr val="0A0F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8" name="Shape 76"/>
          <p:cNvSpPr/>
          <p:nvPr/>
        </p:nvSpPr>
        <p:spPr>
          <a:xfrm>
            <a:off x="3589232" y="420913"/>
            <a:ext cx="1133856" cy="1133856"/>
          </a:xfrm>
          <a:prstGeom prst="ellipse">
            <a:avLst/>
          </a:prstGeom>
          <a:solidFill>
            <a:srgbClr val="EBD9A6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79" name="Shape 77"/>
          <p:cNvSpPr/>
          <p:nvPr/>
        </p:nvSpPr>
        <p:spPr>
          <a:xfrm>
            <a:off x="3799298" y="459060"/>
            <a:ext cx="1088502" cy="1088502"/>
          </a:xfrm>
          <a:prstGeom prst="ellipse">
            <a:avLst/>
          </a:prstGeom>
          <a:solidFill>
            <a:srgbClr val="0A0F2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80" name="Shape 78"/>
          <p:cNvSpPr/>
          <p:nvPr/>
        </p:nvSpPr>
        <p:spPr>
          <a:xfrm>
            <a:off x="1097280" y="1325880"/>
            <a:ext cx="914400" cy="0"/>
          </a:xfrm>
          <a:prstGeom prst="line">
            <a:avLst/>
          </a:prstGeom>
          <a:noFill/>
          <a:ln w="15240">
            <a:solidFill>
              <a:srgbClr val="D9B65C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1" name="Shape 79"/>
          <p:cNvSpPr/>
          <p:nvPr/>
        </p:nvSpPr>
        <p:spPr>
          <a:xfrm>
            <a:off x="1554480" y="868680"/>
            <a:ext cx="0" cy="914400"/>
          </a:xfrm>
          <a:prstGeom prst="line">
            <a:avLst/>
          </a:prstGeom>
          <a:noFill/>
          <a:ln w="15240">
            <a:solidFill>
              <a:srgbClr val="D9B65C">
                <a:alpha val="6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2" name="Shape 80"/>
          <p:cNvSpPr/>
          <p:nvPr/>
        </p:nvSpPr>
        <p:spPr>
          <a:xfrm rot="2700000">
            <a:off x="1499616" y="1271016"/>
            <a:ext cx="109728" cy="109728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3" name="Text 81"/>
          <p:cNvSpPr/>
          <p:nvPr/>
        </p:nvSpPr>
        <p:spPr>
          <a:xfrm>
            <a:off x="1024149" y="1841988"/>
            <a:ext cx="4743699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6600" b="1" kern="0" spc="1000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HEKATE</a:t>
            </a:r>
            <a:endParaRPr lang="en-US" sz="66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4" name="Text 82"/>
          <p:cNvSpPr/>
          <p:nvPr/>
        </p:nvSpPr>
        <p:spPr>
          <a:xfrm>
            <a:off x="1211649" y="2744246"/>
            <a:ext cx="42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kern="0" spc="300" dirty="0">
                <a:solidFill>
                  <a:srgbClr val="C7D2EE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a novel-in-verse by  NIKITA GILL</a:t>
            </a:r>
            <a:endParaRPr lang="en-US" sz="15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5" name="Text 83"/>
          <p:cNvSpPr/>
          <p:nvPr/>
        </p:nvSpPr>
        <p:spPr>
          <a:xfrm>
            <a:off x="2075933" y="3324312"/>
            <a:ext cx="267449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Greek Goddess of Witchcraft</a:t>
            </a:r>
            <a:endParaRPr lang="en-US" sz="15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6" name="Shape 84"/>
          <p:cNvSpPr/>
          <p:nvPr/>
        </p:nvSpPr>
        <p:spPr>
          <a:xfrm>
            <a:off x="2009624" y="3895394"/>
            <a:ext cx="2834640" cy="384048"/>
          </a:xfrm>
          <a:prstGeom prst="roundRect">
            <a:avLst>
              <a:gd name="adj" fmla="val 50000"/>
            </a:avLst>
          </a:prstGeom>
          <a:solidFill>
            <a:srgbClr val="1E2758"/>
          </a:solidFill>
          <a:ln w="9525">
            <a:solidFill>
              <a:srgbClr val="D9B65C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7" name="Text 85"/>
          <p:cNvSpPr/>
          <p:nvPr/>
        </p:nvSpPr>
        <p:spPr>
          <a:xfrm>
            <a:off x="1978678" y="3917136"/>
            <a:ext cx="2834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kern="0" spc="150" dirty="0">
                <a:solidFill>
                  <a:srgbClr val="EBD9A6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SSBA Shortlist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121" name="Picture 120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B784FFF7-F2F3-3FE7-8546-44941940C6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103" name="Picture 102" descr="A drawing of a person holding torches&#10;&#10;AI-generated content may be incorrect.">
            <a:extLst>
              <a:ext uri="{FF2B5EF4-FFF2-40B4-BE49-F238E27FC236}">
                <a16:creationId xmlns:a16="http://schemas.microsoft.com/office/drawing/2014/main" id="{D09FCC14-75C6-DBDB-2E80-6D7B099A0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7236" y="34142"/>
            <a:ext cx="3632864" cy="5143500"/>
          </a:xfrm>
          <a:prstGeom prst="rect">
            <a:avLst/>
          </a:prstGeom>
        </p:spPr>
      </p:pic>
      <p:pic>
        <p:nvPicPr>
          <p:cNvPr id="120" name="Picture 119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2E6543EA-3AB6-8F94-7B6E-742A436BB8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529905" y="736304"/>
            <a:ext cx="30270" cy="30270"/>
          </a:xfrm>
          <a:prstGeom prst="ellipse">
            <a:avLst/>
          </a:prstGeom>
          <a:solidFill>
            <a:srgbClr val="C7D2EE">
              <a:alpha val="4821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>
            <a:off x="2042190" y="1088795"/>
            <a:ext cx="40106" cy="40106"/>
          </a:xfrm>
          <a:prstGeom prst="ellipse">
            <a:avLst/>
          </a:prstGeom>
          <a:solidFill>
            <a:srgbClr val="C7D2EE">
              <a:alpha val="4513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934071" y="982368"/>
            <a:ext cx="37198" cy="37198"/>
          </a:xfrm>
          <a:prstGeom prst="ellipse">
            <a:avLst/>
          </a:prstGeom>
          <a:solidFill>
            <a:srgbClr val="C7D2EE">
              <a:alpha val="3962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8576715" y="363973"/>
            <a:ext cx="27105" cy="27105"/>
          </a:xfrm>
          <a:prstGeom prst="ellipse">
            <a:avLst/>
          </a:prstGeom>
          <a:solidFill>
            <a:srgbClr val="C7D2EE">
              <a:alpha val="641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851452" y="218924"/>
            <a:ext cx="25635" cy="25635"/>
          </a:xfrm>
          <a:prstGeom prst="ellipse">
            <a:avLst/>
          </a:prstGeom>
          <a:solidFill>
            <a:srgbClr val="C7D2EE">
              <a:alpha val="5929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54441" y="4257716"/>
            <a:ext cx="27609" cy="27609"/>
          </a:xfrm>
          <a:prstGeom prst="ellipse">
            <a:avLst/>
          </a:prstGeom>
          <a:solidFill>
            <a:srgbClr val="C7D2EE">
              <a:alpha val="3805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>
            <a:off x="7137743" y="842499"/>
            <a:ext cx="17284" cy="17284"/>
          </a:xfrm>
          <a:prstGeom prst="ellipse">
            <a:avLst/>
          </a:prstGeom>
          <a:solidFill>
            <a:srgbClr val="C7D2EE">
              <a:alpha val="5915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6635" y="4203000"/>
            <a:ext cx="36659" cy="36659"/>
          </a:xfrm>
          <a:prstGeom prst="ellipse">
            <a:avLst/>
          </a:prstGeom>
          <a:solidFill>
            <a:srgbClr val="C7D2EE">
              <a:alpha val="5389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305501" y="538836"/>
            <a:ext cx="34299" cy="34299"/>
          </a:xfrm>
          <a:prstGeom prst="ellipse">
            <a:avLst/>
          </a:prstGeom>
          <a:solidFill>
            <a:srgbClr val="C7D2EE">
              <a:alpha val="5092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6850249" y="27224"/>
            <a:ext cx="34367" cy="34367"/>
          </a:xfrm>
          <a:prstGeom prst="ellipse">
            <a:avLst/>
          </a:prstGeom>
          <a:solidFill>
            <a:srgbClr val="C7D2EE">
              <a:alpha val="3690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564450" y="4635167"/>
            <a:ext cx="17918" cy="17918"/>
          </a:xfrm>
          <a:prstGeom prst="ellipse">
            <a:avLst/>
          </a:prstGeom>
          <a:solidFill>
            <a:srgbClr val="C7D2EE">
              <a:alpha val="5333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37880" y="2337896"/>
            <a:ext cx="30134" cy="30134"/>
          </a:xfrm>
          <a:prstGeom prst="ellipse">
            <a:avLst/>
          </a:prstGeom>
          <a:solidFill>
            <a:srgbClr val="C7D2EE">
              <a:alpha val="3844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7898829" y="275777"/>
            <a:ext cx="29101" cy="29101"/>
          </a:xfrm>
          <a:prstGeom prst="ellipse">
            <a:avLst/>
          </a:prstGeom>
          <a:solidFill>
            <a:srgbClr val="C7D2EE">
              <a:alpha val="4070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758301" y="973112"/>
            <a:ext cx="26383" cy="26383"/>
          </a:xfrm>
          <a:prstGeom prst="ellipse">
            <a:avLst/>
          </a:prstGeom>
          <a:solidFill>
            <a:srgbClr val="C7D2EE">
              <a:alpha val="6332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610879" y="828155"/>
            <a:ext cx="25477" cy="25477"/>
          </a:xfrm>
          <a:prstGeom prst="ellipse">
            <a:avLst/>
          </a:prstGeom>
          <a:solidFill>
            <a:srgbClr val="C7D2EE">
              <a:alpha val="4758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 rot="2700000">
            <a:off x="4149198" y="655152"/>
            <a:ext cx="45883" cy="45883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1449677" y="392524"/>
            <a:ext cx="18802" cy="18802"/>
          </a:xfrm>
          <a:prstGeom prst="ellipse">
            <a:avLst/>
          </a:prstGeom>
          <a:solidFill>
            <a:srgbClr val="C7D2EE">
              <a:alpha val="5260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441971" y="1023426"/>
            <a:ext cx="18558" cy="18558"/>
          </a:xfrm>
          <a:prstGeom prst="ellipse">
            <a:avLst/>
          </a:prstGeom>
          <a:solidFill>
            <a:srgbClr val="C7D2EE">
              <a:alpha val="4370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60360" y="538999"/>
            <a:ext cx="38547" cy="38547"/>
          </a:xfrm>
          <a:prstGeom prst="ellipse">
            <a:avLst/>
          </a:prstGeom>
          <a:solidFill>
            <a:srgbClr val="C7D2EE">
              <a:alpha val="6014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2476783" y="247270"/>
            <a:ext cx="36491" cy="36491"/>
          </a:xfrm>
          <a:prstGeom prst="ellipse">
            <a:avLst/>
          </a:prstGeom>
          <a:solidFill>
            <a:srgbClr val="C7D2EE">
              <a:alpha val="5963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5127073" y="1036201"/>
            <a:ext cx="20088" cy="20088"/>
          </a:xfrm>
          <a:prstGeom prst="ellipse">
            <a:avLst/>
          </a:prstGeom>
          <a:solidFill>
            <a:srgbClr val="C7D2EE">
              <a:alpha val="4389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491478" y="663079"/>
            <a:ext cx="23994" cy="23994"/>
          </a:xfrm>
          <a:prstGeom prst="ellipse">
            <a:avLst/>
          </a:prstGeom>
          <a:solidFill>
            <a:srgbClr val="C7D2EE">
              <a:alpha val="4222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5312158" y="80490"/>
            <a:ext cx="24255" cy="24255"/>
          </a:xfrm>
          <a:prstGeom prst="ellipse">
            <a:avLst/>
          </a:prstGeom>
          <a:solidFill>
            <a:srgbClr val="C7D2EE">
              <a:alpha val="3552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148706" y="3611974"/>
            <a:ext cx="28217" cy="28217"/>
          </a:xfrm>
          <a:prstGeom prst="ellipse">
            <a:avLst/>
          </a:prstGeom>
          <a:solidFill>
            <a:srgbClr val="C7D2EE">
              <a:alpha val="4932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 rot="2700000">
            <a:off x="2869869" y="4807845"/>
            <a:ext cx="48906" cy="48906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5476895" y="4817174"/>
            <a:ext cx="30792" cy="30792"/>
          </a:xfrm>
          <a:prstGeom prst="ellipse">
            <a:avLst/>
          </a:prstGeom>
          <a:solidFill>
            <a:srgbClr val="C7D2EE">
              <a:alpha val="6534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5948517" y="402828"/>
            <a:ext cx="32694" cy="32694"/>
          </a:xfrm>
          <a:prstGeom prst="ellipse">
            <a:avLst/>
          </a:prstGeom>
          <a:solidFill>
            <a:srgbClr val="C7D2EE">
              <a:alpha val="6978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014236" y="435610"/>
            <a:ext cx="17647" cy="17647"/>
          </a:xfrm>
          <a:prstGeom prst="ellipse">
            <a:avLst/>
          </a:prstGeom>
          <a:solidFill>
            <a:srgbClr val="C7D2EE">
              <a:alpha val="4559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7759543" y="364781"/>
            <a:ext cx="31440" cy="31440"/>
          </a:xfrm>
          <a:prstGeom prst="ellipse">
            <a:avLst/>
          </a:prstGeom>
          <a:solidFill>
            <a:srgbClr val="C7D2EE">
              <a:alpha val="6937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9101018" y="283725"/>
            <a:ext cx="37888" cy="37888"/>
          </a:xfrm>
          <a:prstGeom prst="ellipse">
            <a:avLst/>
          </a:prstGeom>
          <a:solidFill>
            <a:srgbClr val="C7D2EE">
              <a:alpha val="6785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185476" y="883845"/>
            <a:ext cx="43590" cy="43590"/>
          </a:xfrm>
          <a:prstGeom prst="ellipse">
            <a:avLst/>
          </a:prstGeom>
          <a:solidFill>
            <a:srgbClr val="C7D2EE">
              <a:alpha val="4612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5934390" y="873823"/>
            <a:ext cx="38351" cy="38351"/>
          </a:xfrm>
          <a:prstGeom prst="ellipse">
            <a:avLst/>
          </a:prstGeom>
          <a:solidFill>
            <a:srgbClr val="C7D2EE">
              <a:alpha val="6708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371532" y="1104020"/>
            <a:ext cx="31244" cy="31244"/>
          </a:xfrm>
          <a:prstGeom prst="ellipse">
            <a:avLst/>
          </a:prstGeom>
          <a:solidFill>
            <a:srgbClr val="C7D2EE">
              <a:alpha val="3010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7230794" y="1149772"/>
            <a:ext cx="38413" cy="38413"/>
          </a:xfrm>
          <a:prstGeom prst="ellipse">
            <a:avLst/>
          </a:prstGeom>
          <a:solidFill>
            <a:srgbClr val="C7D2EE">
              <a:alpha val="4434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3845360" y="810705"/>
            <a:ext cx="42934" cy="42934"/>
          </a:xfrm>
          <a:prstGeom prst="ellipse">
            <a:avLst/>
          </a:prstGeom>
          <a:solidFill>
            <a:srgbClr val="C7D2EE">
              <a:alpha val="3700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6861634" y="371795"/>
            <a:ext cx="19634" cy="19634"/>
          </a:xfrm>
          <a:prstGeom prst="ellipse">
            <a:avLst/>
          </a:prstGeom>
          <a:solidFill>
            <a:srgbClr val="C7D2EE">
              <a:alpha val="6320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1826016" y="659072"/>
            <a:ext cx="20383" cy="20383"/>
          </a:xfrm>
          <a:prstGeom prst="ellipse">
            <a:avLst/>
          </a:prstGeom>
          <a:solidFill>
            <a:srgbClr val="C7D2EE">
              <a:alpha val="3531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7607826" y="834007"/>
            <a:ext cx="18610" cy="18610"/>
          </a:xfrm>
          <a:prstGeom prst="ellipse">
            <a:avLst/>
          </a:prstGeom>
          <a:solidFill>
            <a:srgbClr val="C7D2EE">
              <a:alpha val="5150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7766689" y="643468"/>
            <a:ext cx="23768" cy="23768"/>
          </a:xfrm>
          <a:prstGeom prst="ellipse">
            <a:avLst/>
          </a:prstGeom>
          <a:solidFill>
            <a:srgbClr val="C7D2EE">
              <a:alpha val="3054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4436433" y="593159"/>
            <a:ext cx="17770" cy="17770"/>
          </a:xfrm>
          <a:prstGeom prst="ellipse">
            <a:avLst/>
          </a:prstGeom>
          <a:solidFill>
            <a:srgbClr val="C7D2EE">
              <a:alpha val="4888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3330702" y="4631511"/>
            <a:ext cx="25578" cy="25578"/>
          </a:xfrm>
          <a:prstGeom prst="ellipse">
            <a:avLst/>
          </a:prstGeom>
          <a:solidFill>
            <a:srgbClr val="C7D2EE">
              <a:alpha val="6927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970642" y="693651"/>
            <a:ext cx="28232" cy="28232"/>
          </a:xfrm>
          <a:prstGeom prst="ellipse">
            <a:avLst/>
          </a:prstGeom>
          <a:solidFill>
            <a:srgbClr val="C7D2EE">
              <a:alpha val="4832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89379" y="4211908"/>
            <a:ext cx="38928" cy="38928"/>
          </a:xfrm>
          <a:prstGeom prst="ellipse">
            <a:avLst/>
          </a:prstGeom>
          <a:solidFill>
            <a:srgbClr val="C7D2EE">
              <a:alpha val="3916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8815118" y="96563"/>
            <a:ext cx="42883" cy="42883"/>
          </a:xfrm>
          <a:prstGeom prst="ellipse">
            <a:avLst/>
          </a:prstGeom>
          <a:solidFill>
            <a:srgbClr val="C7D2EE">
              <a:alpha val="4571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8383381" y="4815713"/>
            <a:ext cx="22204" cy="22204"/>
          </a:xfrm>
          <a:prstGeom prst="ellipse">
            <a:avLst/>
          </a:prstGeom>
          <a:solidFill>
            <a:srgbClr val="C7D2EE">
              <a:alpha val="3024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150345" y="3799329"/>
            <a:ext cx="23540" cy="23540"/>
          </a:xfrm>
          <a:prstGeom prst="ellipse">
            <a:avLst/>
          </a:prstGeom>
          <a:solidFill>
            <a:srgbClr val="C7D2EE">
              <a:alpha val="4129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9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548640" y="38404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WHAT IT'S REALLY ABOUT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548640" y="658368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Themes to watch for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548640" y="148132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C7D2EE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Keep your eyes open for these as you read.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548640" y="1810512"/>
            <a:ext cx="2615184" cy="1280160"/>
          </a:xfrm>
          <a:prstGeom prst="roundRect">
            <a:avLst>
              <a:gd name="adj" fmla="val 6429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777240" y="1993392"/>
            <a:ext cx="548640" cy="54864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6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2130552"/>
            <a:ext cx="274320" cy="274320"/>
          </a:xfrm>
          <a:prstGeom prst="rect">
            <a:avLst/>
          </a:prstGeom>
        </p:spPr>
      </p:pic>
      <p:sp>
        <p:nvSpPr>
          <p:cNvPr id="61" name="Text 58"/>
          <p:cNvSpPr/>
          <p:nvPr/>
        </p:nvSpPr>
        <p:spPr>
          <a:xfrm>
            <a:off x="1417320" y="1975104"/>
            <a:ext cx="16093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Power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Text 59"/>
          <p:cNvSpPr/>
          <p:nvPr/>
        </p:nvSpPr>
        <p:spPr>
          <a:xfrm>
            <a:off x="786384" y="2679386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Who is allowed to hold it and what it costs.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3" name="Shape 60"/>
          <p:cNvSpPr/>
          <p:nvPr/>
        </p:nvSpPr>
        <p:spPr>
          <a:xfrm>
            <a:off x="3264408" y="1810512"/>
            <a:ext cx="2615184" cy="1280160"/>
          </a:xfrm>
          <a:prstGeom prst="roundRect">
            <a:avLst>
              <a:gd name="adj" fmla="val 6429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4" name="Shape 61"/>
          <p:cNvSpPr/>
          <p:nvPr/>
        </p:nvSpPr>
        <p:spPr>
          <a:xfrm>
            <a:off x="3493008" y="1993392"/>
            <a:ext cx="548640" cy="54864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6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168" y="2130552"/>
            <a:ext cx="274320" cy="274320"/>
          </a:xfrm>
          <a:prstGeom prst="rect">
            <a:avLst/>
          </a:prstGeom>
        </p:spPr>
      </p:pic>
      <p:sp>
        <p:nvSpPr>
          <p:cNvPr id="66" name="Text 62"/>
          <p:cNvSpPr/>
          <p:nvPr/>
        </p:nvSpPr>
        <p:spPr>
          <a:xfrm>
            <a:off x="4133088" y="1975104"/>
            <a:ext cx="16093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Found family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7" name="Text 63"/>
          <p:cNvSpPr/>
          <p:nvPr/>
        </p:nvSpPr>
        <p:spPr>
          <a:xfrm>
            <a:off x="3502152" y="2689118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people we're born to, and the ones we choose.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8" name="Shape 64"/>
          <p:cNvSpPr/>
          <p:nvPr/>
        </p:nvSpPr>
        <p:spPr>
          <a:xfrm>
            <a:off x="5980176" y="1810512"/>
            <a:ext cx="2615184" cy="1280160"/>
          </a:xfrm>
          <a:prstGeom prst="roundRect">
            <a:avLst>
              <a:gd name="adj" fmla="val 6429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9" name="Shape 65"/>
          <p:cNvSpPr/>
          <p:nvPr/>
        </p:nvSpPr>
        <p:spPr>
          <a:xfrm>
            <a:off x="6208776" y="1993392"/>
            <a:ext cx="548640" cy="54864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5936" y="2130552"/>
            <a:ext cx="274320" cy="274320"/>
          </a:xfrm>
          <a:prstGeom prst="rect">
            <a:avLst/>
          </a:prstGeom>
        </p:spPr>
      </p:pic>
      <p:sp>
        <p:nvSpPr>
          <p:cNvPr id="71" name="Text 66"/>
          <p:cNvSpPr/>
          <p:nvPr/>
        </p:nvSpPr>
        <p:spPr>
          <a:xfrm>
            <a:off x="6848856" y="1975104"/>
            <a:ext cx="16093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Grief &amp; love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2" name="Text 67"/>
          <p:cNvSpPr/>
          <p:nvPr/>
        </p:nvSpPr>
        <p:spPr>
          <a:xfrm>
            <a:off x="6217920" y="2718297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What effect does having and losing love have?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3" name="Shape 68"/>
          <p:cNvSpPr/>
          <p:nvPr/>
        </p:nvSpPr>
        <p:spPr>
          <a:xfrm>
            <a:off x="548640" y="3209544"/>
            <a:ext cx="2615184" cy="1280160"/>
          </a:xfrm>
          <a:prstGeom prst="roundRect">
            <a:avLst>
              <a:gd name="adj" fmla="val 6429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4" name="Shape 69"/>
          <p:cNvSpPr/>
          <p:nvPr/>
        </p:nvSpPr>
        <p:spPr>
          <a:xfrm>
            <a:off x="777240" y="3392424"/>
            <a:ext cx="548640" cy="54864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4400" y="3529584"/>
            <a:ext cx="274320" cy="274320"/>
          </a:xfrm>
          <a:prstGeom prst="rect">
            <a:avLst/>
          </a:prstGeom>
        </p:spPr>
      </p:pic>
      <p:sp>
        <p:nvSpPr>
          <p:cNvPr id="76" name="Text 70"/>
          <p:cNvSpPr/>
          <p:nvPr/>
        </p:nvSpPr>
        <p:spPr>
          <a:xfrm>
            <a:off x="1417320" y="3374136"/>
            <a:ext cx="16093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War &amp; belonging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7" name="Text 71"/>
          <p:cNvSpPr/>
          <p:nvPr/>
        </p:nvSpPr>
        <p:spPr>
          <a:xfrm>
            <a:off x="786384" y="4146513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Growing up in conflict and finding home.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8" name="Shape 72"/>
          <p:cNvSpPr/>
          <p:nvPr/>
        </p:nvSpPr>
        <p:spPr>
          <a:xfrm>
            <a:off x="3264408" y="3209544"/>
            <a:ext cx="2615184" cy="1280160"/>
          </a:xfrm>
          <a:prstGeom prst="roundRect">
            <a:avLst>
              <a:gd name="adj" fmla="val 6429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9" name="Shape 73"/>
          <p:cNvSpPr/>
          <p:nvPr/>
        </p:nvSpPr>
        <p:spPr>
          <a:xfrm>
            <a:off x="3493008" y="3392424"/>
            <a:ext cx="548640" cy="54864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80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30168" y="3529584"/>
            <a:ext cx="274320" cy="274320"/>
          </a:xfrm>
          <a:prstGeom prst="rect">
            <a:avLst/>
          </a:prstGeom>
        </p:spPr>
      </p:pic>
      <p:sp>
        <p:nvSpPr>
          <p:cNvPr id="81" name="Text 74"/>
          <p:cNvSpPr/>
          <p:nvPr/>
        </p:nvSpPr>
        <p:spPr>
          <a:xfrm>
            <a:off x="4133088" y="3374136"/>
            <a:ext cx="16093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Becoming yourself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2" name="Text 75"/>
          <p:cNvSpPr/>
          <p:nvPr/>
        </p:nvSpPr>
        <p:spPr>
          <a:xfrm>
            <a:off x="3502152" y="4146513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Defining who you are against others' expectations.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3" name="Shape 76"/>
          <p:cNvSpPr/>
          <p:nvPr/>
        </p:nvSpPr>
        <p:spPr>
          <a:xfrm>
            <a:off x="5980176" y="3209544"/>
            <a:ext cx="2615184" cy="1280160"/>
          </a:xfrm>
          <a:prstGeom prst="roundRect">
            <a:avLst>
              <a:gd name="adj" fmla="val 6429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4" name="Shape 77"/>
          <p:cNvSpPr/>
          <p:nvPr/>
        </p:nvSpPr>
        <p:spPr>
          <a:xfrm>
            <a:off x="6208776" y="3392424"/>
            <a:ext cx="548640" cy="54864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8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45936" y="3529584"/>
            <a:ext cx="274320" cy="274320"/>
          </a:xfrm>
          <a:prstGeom prst="rect">
            <a:avLst/>
          </a:prstGeom>
        </p:spPr>
      </p:pic>
      <p:sp>
        <p:nvSpPr>
          <p:cNvPr id="86" name="Text 78"/>
          <p:cNvSpPr/>
          <p:nvPr/>
        </p:nvSpPr>
        <p:spPr>
          <a:xfrm>
            <a:off x="6848856" y="3374136"/>
            <a:ext cx="1609344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 woman's voice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7" name="Text 79"/>
          <p:cNvSpPr/>
          <p:nvPr/>
        </p:nvSpPr>
        <p:spPr>
          <a:xfrm>
            <a:off x="6217920" y="4146513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0000"/>
              </a:lnSpc>
              <a:buNone/>
            </a:pPr>
            <a:r>
              <a:rPr lang="en-US" sz="10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An old story retold from her side, in her words.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90" name="Picture 89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1FEE1529-B1F9-05A5-F692-9E00C1273F45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91" name="Picture 90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A4114BB8-C901-9187-1B19-70FD0B6746A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90171" y="289206"/>
            <a:ext cx="34762" cy="34762"/>
          </a:xfrm>
          <a:prstGeom prst="ellipse">
            <a:avLst/>
          </a:prstGeom>
          <a:solidFill>
            <a:srgbClr val="C7D2EE">
              <a:alpha val="6338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802951" y="4797521"/>
            <a:ext cx="27379" cy="27379"/>
          </a:xfrm>
          <a:prstGeom prst="ellipse">
            <a:avLst/>
          </a:prstGeom>
          <a:solidFill>
            <a:srgbClr val="C7D2EE">
              <a:alpha val="5907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24738" y="561685"/>
            <a:ext cx="42233" cy="42233"/>
          </a:xfrm>
          <a:prstGeom prst="ellipse">
            <a:avLst/>
          </a:prstGeom>
          <a:solidFill>
            <a:srgbClr val="C7D2EE">
              <a:alpha val="6596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192985" y="1184183"/>
            <a:ext cx="33495" cy="33495"/>
          </a:xfrm>
          <a:prstGeom prst="ellipse">
            <a:avLst/>
          </a:prstGeom>
          <a:solidFill>
            <a:srgbClr val="C7D2EE">
              <a:alpha val="6052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 rot="2700000">
            <a:off x="1053733" y="743305"/>
            <a:ext cx="55054" cy="55054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461519" y="766403"/>
            <a:ext cx="36107" cy="36107"/>
          </a:xfrm>
          <a:prstGeom prst="ellipse">
            <a:avLst/>
          </a:prstGeom>
          <a:solidFill>
            <a:srgbClr val="C7D2EE">
              <a:alpha val="4792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937458" y="803764"/>
            <a:ext cx="31464" cy="31464"/>
          </a:xfrm>
          <a:prstGeom prst="ellipse">
            <a:avLst/>
          </a:prstGeom>
          <a:solidFill>
            <a:srgbClr val="C7D2EE">
              <a:alpha val="4986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9422" y="2475982"/>
            <a:ext cx="28868" cy="28868"/>
          </a:xfrm>
          <a:prstGeom prst="ellipse">
            <a:avLst/>
          </a:prstGeom>
          <a:solidFill>
            <a:srgbClr val="C7D2EE">
              <a:alpha val="6298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950003" y="436782"/>
            <a:ext cx="40065" cy="40065"/>
          </a:xfrm>
          <a:prstGeom prst="ellipse">
            <a:avLst/>
          </a:prstGeom>
          <a:solidFill>
            <a:srgbClr val="C7D2EE">
              <a:alpha val="4483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120138" y="603670"/>
            <a:ext cx="18611" cy="18611"/>
          </a:xfrm>
          <a:prstGeom prst="ellipse">
            <a:avLst/>
          </a:prstGeom>
          <a:solidFill>
            <a:srgbClr val="C7D2EE">
              <a:alpha val="5818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810667" y="4732118"/>
            <a:ext cx="29578" cy="29578"/>
          </a:xfrm>
          <a:prstGeom prst="ellipse">
            <a:avLst/>
          </a:prstGeom>
          <a:solidFill>
            <a:srgbClr val="C7D2EE">
              <a:alpha val="3922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598625" y="4528804"/>
            <a:ext cx="20924" cy="20924"/>
          </a:xfrm>
          <a:prstGeom prst="ellipse">
            <a:avLst/>
          </a:prstGeom>
          <a:solidFill>
            <a:srgbClr val="C7D2EE">
              <a:alpha val="4145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942072" y="4778035"/>
            <a:ext cx="42649" cy="42649"/>
          </a:xfrm>
          <a:prstGeom prst="ellipse">
            <a:avLst/>
          </a:prstGeom>
          <a:solidFill>
            <a:srgbClr val="C7D2EE">
              <a:alpha val="3284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656004" y="1096776"/>
            <a:ext cx="26899" cy="26899"/>
          </a:xfrm>
          <a:prstGeom prst="ellipse">
            <a:avLst/>
          </a:prstGeom>
          <a:solidFill>
            <a:srgbClr val="C7D2EE">
              <a:alpha val="6835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624968" y="669105"/>
            <a:ext cx="35498" cy="35498"/>
          </a:xfrm>
          <a:prstGeom prst="ellipse">
            <a:avLst/>
          </a:prstGeom>
          <a:solidFill>
            <a:srgbClr val="C7D2EE">
              <a:alpha val="6775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594291" y="4537860"/>
            <a:ext cx="38030" cy="38030"/>
          </a:xfrm>
          <a:prstGeom prst="ellipse">
            <a:avLst/>
          </a:prstGeom>
          <a:solidFill>
            <a:srgbClr val="C7D2EE">
              <a:alpha val="5380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851147" y="735317"/>
            <a:ext cx="41767" cy="41767"/>
          </a:xfrm>
          <a:prstGeom prst="ellipse">
            <a:avLst/>
          </a:prstGeom>
          <a:solidFill>
            <a:srgbClr val="C7D2EE">
              <a:alpha val="5832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323193" y="124011"/>
            <a:ext cx="41752" cy="41752"/>
          </a:xfrm>
          <a:prstGeom prst="ellipse">
            <a:avLst/>
          </a:prstGeom>
          <a:solidFill>
            <a:srgbClr val="C7D2EE">
              <a:alpha val="4616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496309" y="1070220"/>
            <a:ext cx="34960" cy="34960"/>
          </a:xfrm>
          <a:prstGeom prst="ellipse">
            <a:avLst/>
          </a:prstGeom>
          <a:solidFill>
            <a:srgbClr val="C7D2EE">
              <a:alpha val="4786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7248673" y="872630"/>
            <a:ext cx="43125" cy="43125"/>
          </a:xfrm>
          <a:prstGeom prst="ellipse">
            <a:avLst/>
          </a:prstGeom>
          <a:solidFill>
            <a:srgbClr val="C7D2EE">
              <a:alpha val="3410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40256" y="845985"/>
            <a:ext cx="37327" cy="37327"/>
          </a:xfrm>
          <a:prstGeom prst="ellipse">
            <a:avLst/>
          </a:prstGeom>
          <a:solidFill>
            <a:srgbClr val="C7D2EE">
              <a:alpha val="6603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57890" y="1021027"/>
            <a:ext cx="17125" cy="17125"/>
          </a:xfrm>
          <a:prstGeom prst="ellipse">
            <a:avLst/>
          </a:prstGeom>
          <a:solidFill>
            <a:srgbClr val="C7D2EE">
              <a:alpha val="4892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916212" y="4710994"/>
            <a:ext cx="32912" cy="32912"/>
          </a:xfrm>
          <a:prstGeom prst="ellipse">
            <a:avLst/>
          </a:prstGeom>
          <a:solidFill>
            <a:srgbClr val="C7D2EE">
              <a:alpha val="4986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9099451" y="3571954"/>
            <a:ext cx="36666" cy="36666"/>
          </a:xfrm>
          <a:prstGeom prst="ellipse">
            <a:avLst/>
          </a:prstGeom>
          <a:solidFill>
            <a:srgbClr val="C7D2EE">
              <a:alpha val="5184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7622598" y="1181236"/>
            <a:ext cx="23287" cy="23287"/>
          </a:xfrm>
          <a:prstGeom prst="ellipse">
            <a:avLst/>
          </a:prstGeom>
          <a:solidFill>
            <a:srgbClr val="C7D2EE">
              <a:alpha val="4307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833911" y="36114"/>
            <a:ext cx="35756" cy="35756"/>
          </a:xfrm>
          <a:prstGeom prst="ellipse">
            <a:avLst/>
          </a:prstGeom>
          <a:solidFill>
            <a:srgbClr val="C7D2EE">
              <a:alpha val="3606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5447378" y="859144"/>
            <a:ext cx="23925" cy="23925"/>
          </a:xfrm>
          <a:prstGeom prst="ellipse">
            <a:avLst/>
          </a:prstGeom>
          <a:solidFill>
            <a:srgbClr val="C7D2EE">
              <a:alpha val="4828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7598636" y="4523542"/>
            <a:ext cx="25900" cy="25900"/>
          </a:xfrm>
          <a:prstGeom prst="ellipse">
            <a:avLst/>
          </a:prstGeom>
          <a:solidFill>
            <a:srgbClr val="C7D2EE">
              <a:alpha val="4175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6642895" y="1149810"/>
            <a:ext cx="40457" cy="40457"/>
          </a:xfrm>
          <a:prstGeom prst="ellipse">
            <a:avLst/>
          </a:prstGeom>
          <a:solidFill>
            <a:srgbClr val="C7D2EE">
              <a:alpha val="6839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456704" y="1038906"/>
            <a:ext cx="33605" cy="33605"/>
          </a:xfrm>
          <a:prstGeom prst="ellipse">
            <a:avLst/>
          </a:prstGeom>
          <a:solidFill>
            <a:srgbClr val="C7D2EE">
              <a:alpha val="6783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 rot="2700000">
            <a:off x="6642096" y="166792"/>
            <a:ext cx="70205" cy="70205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7644307" y="4507272"/>
            <a:ext cx="23397" cy="23397"/>
          </a:xfrm>
          <a:prstGeom prst="ellipse">
            <a:avLst/>
          </a:prstGeom>
          <a:solidFill>
            <a:srgbClr val="C7D2EE">
              <a:alpha val="4934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1865356" y="759883"/>
            <a:ext cx="23341" cy="23341"/>
          </a:xfrm>
          <a:prstGeom prst="ellipse">
            <a:avLst/>
          </a:prstGeom>
          <a:solidFill>
            <a:srgbClr val="C7D2EE">
              <a:alpha val="3717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6762309" y="4609276"/>
            <a:ext cx="38508" cy="38508"/>
          </a:xfrm>
          <a:prstGeom prst="ellipse">
            <a:avLst/>
          </a:prstGeom>
          <a:solidFill>
            <a:srgbClr val="C7D2EE">
              <a:alpha val="4177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4545974" y="879697"/>
            <a:ext cx="29084" cy="29084"/>
          </a:xfrm>
          <a:prstGeom prst="ellipse">
            <a:avLst/>
          </a:prstGeom>
          <a:solidFill>
            <a:srgbClr val="C7D2EE">
              <a:alpha val="5886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 rot="2700000">
            <a:off x="139567" y="3915646"/>
            <a:ext cx="47859" cy="47859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8174347" y="38988"/>
            <a:ext cx="38617" cy="38617"/>
          </a:xfrm>
          <a:prstGeom prst="ellipse">
            <a:avLst/>
          </a:prstGeom>
          <a:solidFill>
            <a:srgbClr val="C7D2EE">
              <a:alpha val="4498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6682306" y="560485"/>
            <a:ext cx="21322" cy="21322"/>
          </a:xfrm>
          <a:prstGeom prst="ellipse">
            <a:avLst/>
          </a:prstGeom>
          <a:solidFill>
            <a:srgbClr val="C7D2EE">
              <a:alpha val="5148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 rot="2700000">
            <a:off x="7287083" y="227716"/>
            <a:ext cx="71382" cy="71382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4977004" y="861963"/>
            <a:ext cx="24563" cy="24563"/>
          </a:xfrm>
          <a:prstGeom prst="ellipse">
            <a:avLst/>
          </a:prstGeom>
          <a:solidFill>
            <a:srgbClr val="C7D2EE">
              <a:alpha val="6818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 rot="2700000">
            <a:off x="8364268" y="174421"/>
            <a:ext cx="59914" cy="59914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 rot="2700000">
            <a:off x="2815674" y="574832"/>
            <a:ext cx="70980" cy="70980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 rot="2700000">
            <a:off x="6637332" y="317749"/>
            <a:ext cx="57403" cy="57403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7384134" y="1097576"/>
            <a:ext cx="26189" cy="26189"/>
          </a:xfrm>
          <a:prstGeom prst="ellipse">
            <a:avLst/>
          </a:prstGeom>
          <a:solidFill>
            <a:srgbClr val="C7D2EE">
              <a:alpha val="4608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 rot="2700000">
            <a:off x="3912755" y="492799"/>
            <a:ext cx="60480" cy="60480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6911959" y="1124879"/>
            <a:ext cx="25541" cy="25541"/>
          </a:xfrm>
          <a:prstGeom prst="ellipse">
            <a:avLst/>
          </a:prstGeom>
          <a:solidFill>
            <a:srgbClr val="C7D2EE">
              <a:alpha val="5588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10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548640" y="38404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BIGGER IDEA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548640" y="658368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Why retell an old myth?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7909560" y="548640"/>
            <a:ext cx="640080" cy="64008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580" y="708660"/>
            <a:ext cx="320040" cy="320040"/>
          </a:xfrm>
          <a:prstGeom prst="rect">
            <a:avLst/>
          </a:prstGeom>
        </p:spPr>
      </p:pic>
      <p:sp>
        <p:nvSpPr>
          <p:cNvPr id="59" name="Shape 56"/>
          <p:cNvSpPr/>
          <p:nvPr/>
        </p:nvSpPr>
        <p:spPr>
          <a:xfrm>
            <a:off x="548640" y="1783080"/>
            <a:ext cx="3886200" cy="2148840"/>
          </a:xfrm>
          <a:prstGeom prst="roundRect">
            <a:avLst>
              <a:gd name="adj" fmla="val 4255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0" name="Text 57"/>
          <p:cNvSpPr/>
          <p:nvPr/>
        </p:nvSpPr>
        <p:spPr>
          <a:xfrm>
            <a:off x="950588" y="198424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7D2EE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old way</a:t>
            </a:r>
            <a:endParaRPr lang="en-US" sz="16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1" name="Text 58"/>
          <p:cNvSpPr/>
          <p:nvPr/>
        </p:nvSpPr>
        <p:spPr>
          <a:xfrm>
            <a:off x="968879" y="2386584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Most Greek myths were written by men, long ago. Women in them were often </a:t>
            </a:r>
            <a:r>
              <a:rPr lang="en-US" sz="1350" b="1" dirty="0">
                <a:solidFill>
                  <a:srgbClr val="EBD9A6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prizes, victims, or monsters</a:t>
            </a:r>
            <a:r>
              <a:rPr lang="en-US" sz="13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. They</a:t>
            </a:r>
            <a:r>
              <a:rPr lang="en-US" sz="13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 rarely tell their own story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Shape 59"/>
          <p:cNvSpPr/>
          <p:nvPr/>
        </p:nvSpPr>
        <p:spPr>
          <a:xfrm>
            <a:off x="4709160" y="1783080"/>
            <a:ext cx="3886200" cy="2148840"/>
          </a:xfrm>
          <a:prstGeom prst="roundRect">
            <a:avLst>
              <a:gd name="adj" fmla="val 4255"/>
            </a:avLst>
          </a:prstGeom>
          <a:solidFill>
            <a:srgbClr val="1E2758"/>
          </a:solidFill>
          <a:ln w="15875">
            <a:solidFill>
              <a:srgbClr val="D9B65C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3" name="Text 60"/>
          <p:cNvSpPr/>
          <p:nvPr/>
        </p:nvSpPr>
        <p:spPr>
          <a:xfrm>
            <a:off x="4965192" y="1984248"/>
            <a:ext cx="3429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retelling</a:t>
            </a:r>
            <a:endParaRPr lang="en-US" sz="16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4" name="Text 61"/>
          <p:cNvSpPr/>
          <p:nvPr/>
        </p:nvSpPr>
        <p:spPr>
          <a:xfrm>
            <a:off x="4983480" y="2386584"/>
            <a:ext cx="338328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EBD9A6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This retelling hands the woman the pen. </a:t>
            </a:r>
            <a:r>
              <a:rPr lang="en-US" sz="13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Same myth but from her point of view, with her fears, choices and inner life at the centre.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5" name="Text 62"/>
          <p:cNvSpPr/>
          <p:nvPr/>
        </p:nvSpPr>
        <p:spPr>
          <a:xfrm>
            <a:off x="548640" y="416052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50" i="1" dirty="0">
                <a:solidFill>
                  <a:srgbClr val="EBD9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Discuss:  whose stories get told and who gets to tell them?</a:t>
            </a:r>
            <a:endParaRPr lang="en-US" sz="15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68" name="Picture 67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88025758-43A1-F45C-81E0-78D9B9BC36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69" name="Picture 68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4AE0DA12-3445-3143-72AE-3741AAD4B9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9053605" y="3875704"/>
            <a:ext cx="63234" cy="63234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>
            <a:off x="3983931" y="865326"/>
            <a:ext cx="36037" cy="36037"/>
          </a:xfrm>
          <a:prstGeom prst="ellipse">
            <a:avLst/>
          </a:prstGeom>
          <a:solidFill>
            <a:srgbClr val="C7D2EE">
              <a:alpha val="5912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735599" y="952021"/>
            <a:ext cx="39135" cy="39135"/>
          </a:xfrm>
          <a:prstGeom prst="ellipse">
            <a:avLst/>
          </a:prstGeom>
          <a:solidFill>
            <a:srgbClr val="C7D2EE">
              <a:alpha val="4311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721845" y="1157963"/>
            <a:ext cx="34401" cy="34401"/>
          </a:xfrm>
          <a:prstGeom prst="ellipse">
            <a:avLst/>
          </a:prstGeom>
          <a:solidFill>
            <a:srgbClr val="C7D2EE">
              <a:alpha val="4743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2327961" y="540950"/>
            <a:ext cx="31314" cy="31314"/>
          </a:xfrm>
          <a:prstGeom prst="ellipse">
            <a:avLst/>
          </a:prstGeom>
          <a:solidFill>
            <a:srgbClr val="C7D2EE">
              <a:alpha val="6647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99796" y="4706535"/>
            <a:ext cx="22332" cy="22332"/>
          </a:xfrm>
          <a:prstGeom prst="ellipse">
            <a:avLst/>
          </a:prstGeom>
          <a:solidFill>
            <a:srgbClr val="C7D2EE">
              <a:alpha val="4103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>
            <a:off x="8842087" y="4597359"/>
            <a:ext cx="36421" cy="36421"/>
          </a:xfrm>
          <a:prstGeom prst="ellipse">
            <a:avLst/>
          </a:prstGeom>
          <a:solidFill>
            <a:srgbClr val="C7D2EE">
              <a:alpha val="6168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>
            <a:off x="871331" y="654371"/>
            <a:ext cx="41249" cy="41249"/>
          </a:xfrm>
          <a:prstGeom prst="ellipse">
            <a:avLst/>
          </a:prstGeom>
          <a:solidFill>
            <a:srgbClr val="C7D2EE">
              <a:alpha val="3438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6860568" y="400726"/>
            <a:ext cx="35812" cy="35812"/>
          </a:xfrm>
          <a:prstGeom prst="ellipse">
            <a:avLst/>
          </a:prstGeom>
          <a:solidFill>
            <a:srgbClr val="C7D2EE">
              <a:alpha val="3766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 rot="2700000">
            <a:off x="271809" y="237192"/>
            <a:ext cx="49838" cy="49838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521534" y="1000820"/>
            <a:ext cx="29450" cy="29450"/>
          </a:xfrm>
          <a:prstGeom prst="ellipse">
            <a:avLst/>
          </a:prstGeom>
          <a:solidFill>
            <a:srgbClr val="C7D2EE">
              <a:alpha val="6871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2051309" y="427334"/>
            <a:ext cx="23033" cy="23033"/>
          </a:xfrm>
          <a:prstGeom prst="ellipse">
            <a:avLst/>
          </a:prstGeom>
          <a:solidFill>
            <a:srgbClr val="C7D2EE">
              <a:alpha val="5427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6498909" y="137751"/>
            <a:ext cx="24274" cy="24274"/>
          </a:xfrm>
          <a:prstGeom prst="ellipse">
            <a:avLst/>
          </a:prstGeom>
          <a:solidFill>
            <a:srgbClr val="C7D2EE">
              <a:alpha val="3507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803028" y="683471"/>
            <a:ext cx="20379" cy="20379"/>
          </a:xfrm>
          <a:prstGeom prst="ellipse">
            <a:avLst/>
          </a:prstGeom>
          <a:solidFill>
            <a:srgbClr val="C7D2EE">
              <a:alpha val="6124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603696" y="1164389"/>
            <a:ext cx="43136" cy="43136"/>
          </a:xfrm>
          <a:prstGeom prst="ellipse">
            <a:avLst/>
          </a:prstGeom>
          <a:solidFill>
            <a:srgbClr val="C7D2EE">
              <a:alpha val="354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072485" y="4697978"/>
            <a:ext cx="35803" cy="35803"/>
          </a:xfrm>
          <a:prstGeom prst="ellipse">
            <a:avLst/>
          </a:prstGeom>
          <a:solidFill>
            <a:srgbClr val="C7D2EE">
              <a:alpha val="5980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634616" y="728445"/>
            <a:ext cx="41770" cy="41770"/>
          </a:xfrm>
          <a:prstGeom prst="ellipse">
            <a:avLst/>
          </a:prstGeom>
          <a:solidFill>
            <a:srgbClr val="C7D2EE">
              <a:alpha val="6999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990384" y="811130"/>
            <a:ext cx="32465" cy="32465"/>
          </a:xfrm>
          <a:prstGeom prst="ellipse">
            <a:avLst/>
          </a:prstGeom>
          <a:solidFill>
            <a:srgbClr val="C7D2EE">
              <a:alpha val="6133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7167183" y="1166727"/>
            <a:ext cx="17055" cy="17055"/>
          </a:xfrm>
          <a:prstGeom prst="ellipse">
            <a:avLst/>
          </a:prstGeom>
          <a:solidFill>
            <a:srgbClr val="C7D2EE">
              <a:alpha val="5647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 rot="2700000">
            <a:off x="1810465" y="626558"/>
            <a:ext cx="76330" cy="76330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2834979" y="723694"/>
            <a:ext cx="37128" cy="37128"/>
          </a:xfrm>
          <a:prstGeom prst="ellipse">
            <a:avLst/>
          </a:prstGeom>
          <a:solidFill>
            <a:srgbClr val="C7D2EE">
              <a:alpha val="3781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580978" y="768156"/>
            <a:ext cx="39256" cy="39256"/>
          </a:xfrm>
          <a:prstGeom prst="ellipse">
            <a:avLst/>
          </a:prstGeom>
          <a:solidFill>
            <a:srgbClr val="C7D2EE">
              <a:alpha val="6326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055316" y="52990"/>
            <a:ext cx="39117" cy="39117"/>
          </a:xfrm>
          <a:prstGeom prst="ellipse">
            <a:avLst/>
          </a:prstGeom>
          <a:solidFill>
            <a:srgbClr val="C7D2EE">
              <a:alpha val="5281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1777355" y="909939"/>
            <a:ext cx="42498" cy="42498"/>
          </a:xfrm>
          <a:prstGeom prst="ellipse">
            <a:avLst/>
          </a:prstGeom>
          <a:solidFill>
            <a:srgbClr val="C7D2EE">
              <a:alpha val="3730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5060586" y="852473"/>
            <a:ext cx="31186" cy="31186"/>
          </a:xfrm>
          <a:prstGeom prst="ellipse">
            <a:avLst/>
          </a:prstGeom>
          <a:solidFill>
            <a:srgbClr val="C7D2EE">
              <a:alpha val="5413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9033960" y="411863"/>
            <a:ext cx="30060" cy="30060"/>
          </a:xfrm>
          <a:prstGeom prst="ellipse">
            <a:avLst/>
          </a:prstGeom>
          <a:solidFill>
            <a:srgbClr val="C7D2EE">
              <a:alpha val="6351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 rot="2700000">
            <a:off x="5206427" y="227350"/>
            <a:ext cx="67789" cy="67789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8857644" y="166458"/>
            <a:ext cx="43308" cy="43308"/>
          </a:xfrm>
          <a:prstGeom prst="ellipse">
            <a:avLst/>
          </a:prstGeom>
          <a:solidFill>
            <a:srgbClr val="C7D2EE">
              <a:alpha val="5951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9029080" y="4123362"/>
            <a:ext cx="16969" cy="16969"/>
          </a:xfrm>
          <a:prstGeom prst="ellipse">
            <a:avLst/>
          </a:prstGeom>
          <a:solidFill>
            <a:srgbClr val="C7D2EE">
              <a:alpha val="4592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161485" y="1041280"/>
            <a:ext cx="24793" cy="24793"/>
          </a:xfrm>
          <a:prstGeom prst="ellipse">
            <a:avLst/>
          </a:prstGeom>
          <a:solidFill>
            <a:srgbClr val="C7D2EE">
              <a:alpha val="6998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270162" y="925874"/>
            <a:ext cx="32542" cy="32542"/>
          </a:xfrm>
          <a:prstGeom prst="ellipse">
            <a:avLst/>
          </a:prstGeom>
          <a:solidFill>
            <a:srgbClr val="C7D2EE">
              <a:alpha val="3893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9066710" y="341253"/>
            <a:ext cx="22761" cy="22761"/>
          </a:xfrm>
          <a:prstGeom prst="ellipse">
            <a:avLst/>
          </a:prstGeom>
          <a:solidFill>
            <a:srgbClr val="C7D2EE">
              <a:alpha val="5701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3922607" y="1074405"/>
            <a:ext cx="24616" cy="24616"/>
          </a:xfrm>
          <a:prstGeom prst="ellipse">
            <a:avLst/>
          </a:prstGeom>
          <a:solidFill>
            <a:srgbClr val="C7D2EE">
              <a:alpha val="6100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8842925" y="133000"/>
            <a:ext cx="29697" cy="29697"/>
          </a:xfrm>
          <a:prstGeom prst="ellipse">
            <a:avLst/>
          </a:prstGeom>
          <a:solidFill>
            <a:srgbClr val="C7D2EE">
              <a:alpha val="6251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7644788" y="48474"/>
            <a:ext cx="43171" cy="43171"/>
          </a:xfrm>
          <a:prstGeom prst="ellipse">
            <a:avLst/>
          </a:prstGeom>
          <a:solidFill>
            <a:srgbClr val="C7D2EE">
              <a:alpha val="6363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7383908" y="118826"/>
            <a:ext cx="18148" cy="18148"/>
          </a:xfrm>
          <a:prstGeom prst="ellipse">
            <a:avLst/>
          </a:prstGeom>
          <a:solidFill>
            <a:srgbClr val="C7D2EE">
              <a:alpha val="4799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5164657" y="807896"/>
            <a:ext cx="17475" cy="17475"/>
          </a:xfrm>
          <a:prstGeom prst="ellipse">
            <a:avLst/>
          </a:prstGeom>
          <a:solidFill>
            <a:srgbClr val="C7D2EE">
              <a:alpha val="3928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9143661" y="3730603"/>
            <a:ext cx="35911" cy="35911"/>
          </a:xfrm>
          <a:prstGeom prst="ellipse">
            <a:avLst/>
          </a:prstGeom>
          <a:solidFill>
            <a:srgbClr val="C7D2EE">
              <a:alpha val="3557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6579876" y="348593"/>
            <a:ext cx="23538" cy="23538"/>
          </a:xfrm>
          <a:prstGeom prst="ellipse">
            <a:avLst/>
          </a:prstGeom>
          <a:solidFill>
            <a:srgbClr val="C7D2EE">
              <a:alpha val="5991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4737668" y="483804"/>
            <a:ext cx="29122" cy="29122"/>
          </a:xfrm>
          <a:prstGeom prst="ellipse">
            <a:avLst/>
          </a:prstGeom>
          <a:solidFill>
            <a:srgbClr val="C7D2EE">
              <a:alpha val="3146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3854340" y="819702"/>
            <a:ext cx="31116" cy="31116"/>
          </a:xfrm>
          <a:prstGeom prst="ellipse">
            <a:avLst/>
          </a:prstGeom>
          <a:solidFill>
            <a:srgbClr val="C7D2EE">
              <a:alpha val="5891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6629758" y="4786793"/>
            <a:ext cx="24841" cy="24841"/>
          </a:xfrm>
          <a:prstGeom prst="ellipse">
            <a:avLst/>
          </a:prstGeom>
          <a:solidFill>
            <a:srgbClr val="C7D2EE">
              <a:alpha val="5742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912568" y="849530"/>
            <a:ext cx="23628" cy="23628"/>
          </a:xfrm>
          <a:prstGeom prst="ellipse">
            <a:avLst/>
          </a:prstGeom>
          <a:solidFill>
            <a:srgbClr val="C7D2EE">
              <a:alpha val="4362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4557018" y="4710146"/>
            <a:ext cx="32471" cy="32471"/>
          </a:xfrm>
          <a:prstGeom prst="ellipse">
            <a:avLst/>
          </a:prstGeom>
          <a:solidFill>
            <a:srgbClr val="C7D2EE">
              <a:alpha val="5646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5535087" y="15678"/>
            <a:ext cx="23704" cy="23704"/>
          </a:xfrm>
          <a:prstGeom prst="ellipse">
            <a:avLst/>
          </a:prstGeom>
          <a:solidFill>
            <a:srgbClr val="C7D2EE">
              <a:alpha val="5729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8522356" y="4610559"/>
            <a:ext cx="42970" cy="42970"/>
          </a:xfrm>
          <a:prstGeom prst="ellipse">
            <a:avLst/>
          </a:prstGeom>
          <a:solidFill>
            <a:srgbClr val="C7D2EE">
              <a:alpha val="4735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11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548640" y="38404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WHERE TO GO NEXT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548640" y="658368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0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If this world pulls you in…</a:t>
            </a:r>
            <a:endParaRPr lang="en-US" sz="30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548640" y="169164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151C44"/>
          </a:solidFill>
          <a:ln w="13970">
            <a:solidFill>
              <a:srgbClr val="C7D2EE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749808" y="187452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C7D2EE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New to Greek myth?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934634" y="2404872"/>
            <a:ext cx="2212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Percy Jackson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749808" y="2651760"/>
            <a:ext cx="2212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Rick Riordan — the friendliest way in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749808" y="3063240"/>
            <a:ext cx="2212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Lore Olympus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749808" y="3310128"/>
            <a:ext cx="2212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a hugely popular webcomic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3" name="Text 61"/>
          <p:cNvSpPr/>
          <p:nvPr/>
        </p:nvSpPr>
        <p:spPr>
          <a:xfrm>
            <a:off x="749808" y="3721608"/>
            <a:ext cx="2212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Hades  /  Hades II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749808" y="3968496"/>
            <a:ext cx="2212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award-winning video games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5" name="Shape 63"/>
          <p:cNvSpPr/>
          <p:nvPr/>
        </p:nvSpPr>
        <p:spPr>
          <a:xfrm>
            <a:off x="3264408" y="169164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151C44"/>
          </a:solidFill>
          <a:ln w="13970">
            <a:solidFill>
              <a:srgbClr val="D9B65C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3465576" y="187452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Loved the retelling?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7" name="Text 65"/>
          <p:cNvSpPr/>
          <p:nvPr/>
        </p:nvSpPr>
        <p:spPr>
          <a:xfrm>
            <a:off x="3465576" y="2404872"/>
            <a:ext cx="2212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Circe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8" name="Text 66"/>
          <p:cNvSpPr/>
          <p:nvPr/>
        </p:nvSpPr>
        <p:spPr>
          <a:xfrm>
            <a:off x="3465576" y="2651760"/>
            <a:ext cx="2212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Madeline Miller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3465576" y="3063240"/>
            <a:ext cx="2212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Song of Achilles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0" name="Text 68"/>
          <p:cNvSpPr/>
          <p:nvPr/>
        </p:nvSpPr>
        <p:spPr>
          <a:xfrm>
            <a:off x="3465576" y="3310128"/>
            <a:ext cx="2212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Madeline Miller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1" name="Text 69"/>
          <p:cNvSpPr/>
          <p:nvPr/>
        </p:nvSpPr>
        <p:spPr>
          <a:xfrm>
            <a:off x="3465576" y="3721608"/>
            <a:ext cx="2212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Ariadne  /  Elektra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2" name="Text 70"/>
          <p:cNvSpPr/>
          <p:nvPr/>
        </p:nvSpPr>
        <p:spPr>
          <a:xfrm>
            <a:off x="3465576" y="3968496"/>
            <a:ext cx="2212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Jennifer Saint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3" name="Shape 71"/>
          <p:cNvSpPr/>
          <p:nvPr/>
        </p:nvSpPr>
        <p:spPr>
          <a:xfrm>
            <a:off x="5980176" y="1691640"/>
            <a:ext cx="2615184" cy="2743200"/>
          </a:xfrm>
          <a:prstGeom prst="roundRect">
            <a:avLst>
              <a:gd name="adj" fmla="val 3497"/>
            </a:avLst>
          </a:prstGeom>
          <a:solidFill>
            <a:srgbClr val="151C44"/>
          </a:solidFill>
          <a:ln w="13970">
            <a:solidFill>
              <a:srgbClr val="7B5BB0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4" name="Text 72"/>
          <p:cNvSpPr/>
          <p:nvPr/>
        </p:nvSpPr>
        <p:spPr>
          <a:xfrm>
            <a:off x="6181344" y="1874520"/>
            <a:ext cx="221284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50" b="1" dirty="0">
                <a:solidFill>
                  <a:srgbClr val="7B5BB0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Want more Hekate?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5" name="Text 73"/>
          <p:cNvSpPr/>
          <p:nvPr/>
        </p:nvSpPr>
        <p:spPr>
          <a:xfrm>
            <a:off x="6181344" y="2404872"/>
            <a:ext cx="2212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Book One of a trilogy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6" name="Text 74"/>
          <p:cNvSpPr/>
          <p:nvPr/>
        </p:nvSpPr>
        <p:spPr>
          <a:xfrm>
            <a:off x="6181344" y="2651760"/>
            <a:ext cx="2212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her story continues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7" name="Text 75"/>
          <p:cNvSpPr/>
          <p:nvPr/>
        </p:nvSpPr>
        <p:spPr>
          <a:xfrm>
            <a:off x="6181344" y="3063240"/>
            <a:ext cx="2212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Gill's poetry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8" name="Text 76"/>
          <p:cNvSpPr/>
          <p:nvPr/>
        </p:nvSpPr>
        <p:spPr>
          <a:xfrm>
            <a:off x="6181344" y="3310128"/>
            <a:ext cx="2212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Great Goddesses, Fierce Fairytales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9" name="Text 77"/>
          <p:cNvSpPr/>
          <p:nvPr/>
        </p:nvSpPr>
        <p:spPr>
          <a:xfrm>
            <a:off x="6181344" y="3721608"/>
            <a:ext cx="22128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Hindu stories too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0" name="Text 78"/>
          <p:cNvSpPr/>
          <p:nvPr/>
        </p:nvSpPr>
        <p:spPr>
          <a:xfrm>
            <a:off x="6181344" y="3968496"/>
            <a:ext cx="22128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Gill re-centres women across folklore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83" name="Picture 82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091B219A-85A7-307A-F195-30ADA358FF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84" name="Picture 83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920AC926-6C5B-E5EB-856F-CDD70A1913C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2700000">
            <a:off x="6188913" y="4626634"/>
            <a:ext cx="56741" cy="56741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>
            <a:off x="2226155" y="1111539"/>
            <a:ext cx="21223" cy="21223"/>
          </a:xfrm>
          <a:prstGeom prst="ellipse">
            <a:avLst/>
          </a:prstGeom>
          <a:solidFill>
            <a:srgbClr val="C7D2EE">
              <a:alpha val="3193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>
            <a:off x="6906041" y="538794"/>
            <a:ext cx="39056" cy="39056"/>
          </a:xfrm>
          <a:prstGeom prst="ellipse">
            <a:avLst/>
          </a:prstGeom>
          <a:solidFill>
            <a:srgbClr val="C7D2EE">
              <a:alpha val="3968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 rot="2700000">
            <a:off x="1633177" y="4643744"/>
            <a:ext cx="68487" cy="68487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097568" y="1079870"/>
            <a:ext cx="31092" cy="31092"/>
          </a:xfrm>
          <a:prstGeom prst="ellipse">
            <a:avLst/>
          </a:prstGeom>
          <a:solidFill>
            <a:srgbClr val="C7D2EE">
              <a:alpha val="384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427759" y="753088"/>
            <a:ext cx="33292" cy="33292"/>
          </a:xfrm>
          <a:prstGeom prst="ellipse">
            <a:avLst/>
          </a:prstGeom>
          <a:solidFill>
            <a:srgbClr val="C7D2EE">
              <a:alpha val="6698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 rot="2700000">
            <a:off x="1252232" y="939869"/>
            <a:ext cx="55507" cy="55507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5354" y="3305720"/>
            <a:ext cx="22737" cy="22737"/>
          </a:xfrm>
          <a:prstGeom prst="ellipse">
            <a:avLst/>
          </a:prstGeom>
          <a:solidFill>
            <a:srgbClr val="C7D2EE">
              <a:alpha val="3293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 rot="2700000">
            <a:off x="8432201" y="876780"/>
            <a:ext cx="51994" cy="51994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999316" y="726086"/>
            <a:ext cx="17369" cy="17369"/>
          </a:xfrm>
          <a:prstGeom prst="ellipse">
            <a:avLst/>
          </a:prstGeom>
          <a:solidFill>
            <a:srgbClr val="C7D2EE">
              <a:alpha val="4124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527076" y="575096"/>
            <a:ext cx="42077" cy="42077"/>
          </a:xfrm>
          <a:prstGeom prst="ellipse">
            <a:avLst/>
          </a:prstGeom>
          <a:solidFill>
            <a:srgbClr val="C7D2EE">
              <a:alpha val="4521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179579" y="4764835"/>
            <a:ext cx="16474" cy="16474"/>
          </a:xfrm>
          <a:prstGeom prst="ellipse">
            <a:avLst/>
          </a:prstGeom>
          <a:solidFill>
            <a:srgbClr val="C7D2EE">
              <a:alpha val="6432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029427" y="4726588"/>
            <a:ext cx="37403" cy="37403"/>
          </a:xfrm>
          <a:prstGeom prst="ellipse">
            <a:avLst/>
          </a:prstGeom>
          <a:solidFill>
            <a:srgbClr val="C7D2EE">
              <a:alpha val="3089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278375" y="2148"/>
            <a:ext cx="35248" cy="35248"/>
          </a:xfrm>
          <a:prstGeom prst="ellipse">
            <a:avLst/>
          </a:prstGeom>
          <a:solidFill>
            <a:srgbClr val="C7D2EE">
              <a:alpha val="4630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 rot="2700000">
            <a:off x="5664173" y="954616"/>
            <a:ext cx="73853" cy="73853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321986" y="4773900"/>
            <a:ext cx="35159" cy="35159"/>
          </a:xfrm>
          <a:prstGeom prst="ellipse">
            <a:avLst/>
          </a:prstGeom>
          <a:solidFill>
            <a:srgbClr val="C7D2EE">
              <a:alpha val="6547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896098" y="285836"/>
            <a:ext cx="33837" cy="33837"/>
          </a:xfrm>
          <a:prstGeom prst="ellipse">
            <a:avLst/>
          </a:prstGeom>
          <a:solidFill>
            <a:srgbClr val="C7D2EE">
              <a:alpha val="4210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763321" y="4617114"/>
            <a:ext cx="19652" cy="19652"/>
          </a:xfrm>
          <a:prstGeom prst="ellipse">
            <a:avLst/>
          </a:prstGeom>
          <a:solidFill>
            <a:srgbClr val="C7D2EE">
              <a:alpha val="5460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176691" y="754501"/>
            <a:ext cx="18588" cy="18588"/>
          </a:xfrm>
          <a:prstGeom prst="ellipse">
            <a:avLst/>
          </a:prstGeom>
          <a:solidFill>
            <a:srgbClr val="C7D2EE">
              <a:alpha val="4208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098723" y="719342"/>
            <a:ext cx="32295" cy="32295"/>
          </a:xfrm>
          <a:prstGeom prst="ellipse">
            <a:avLst/>
          </a:prstGeom>
          <a:solidFill>
            <a:srgbClr val="C7D2EE">
              <a:alpha val="6117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7975422" y="1032871"/>
            <a:ext cx="24221" cy="24221"/>
          </a:xfrm>
          <a:prstGeom prst="ellipse">
            <a:avLst/>
          </a:prstGeom>
          <a:solidFill>
            <a:srgbClr val="C7D2EE">
              <a:alpha val="5349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3506985" y="534549"/>
            <a:ext cx="43228" cy="43228"/>
          </a:xfrm>
          <a:prstGeom prst="ellipse">
            <a:avLst/>
          </a:prstGeom>
          <a:solidFill>
            <a:srgbClr val="C7D2EE">
              <a:alpha val="4268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 rot="2700000">
            <a:off x="2463241" y="90960"/>
            <a:ext cx="82049" cy="82049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377894" y="1064497"/>
            <a:ext cx="25451" cy="25451"/>
          </a:xfrm>
          <a:prstGeom prst="ellipse">
            <a:avLst/>
          </a:prstGeom>
          <a:solidFill>
            <a:srgbClr val="C7D2EE">
              <a:alpha val="3926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 rot="2700000">
            <a:off x="9123136" y="3670774"/>
            <a:ext cx="56015" cy="56015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2750768" y="296577"/>
            <a:ext cx="42931" cy="42931"/>
          </a:xfrm>
          <a:prstGeom prst="ellipse">
            <a:avLst/>
          </a:prstGeom>
          <a:solidFill>
            <a:srgbClr val="C7D2EE">
              <a:alpha val="5413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 rot="2700000">
            <a:off x="637994" y="1080272"/>
            <a:ext cx="79901" cy="79901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8422332" y="4757490"/>
            <a:ext cx="43399" cy="43399"/>
          </a:xfrm>
          <a:prstGeom prst="ellipse">
            <a:avLst/>
          </a:prstGeom>
          <a:solidFill>
            <a:srgbClr val="C7D2EE">
              <a:alpha val="5627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 rot="2700000">
            <a:off x="829359" y="4675737"/>
            <a:ext cx="77857" cy="77857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5754098" y="4596623"/>
            <a:ext cx="40068" cy="40068"/>
          </a:xfrm>
          <a:prstGeom prst="ellipse">
            <a:avLst/>
          </a:prstGeom>
          <a:solidFill>
            <a:srgbClr val="C7D2EE">
              <a:alpha val="3334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8992343" y="3973017"/>
            <a:ext cx="21694" cy="21694"/>
          </a:xfrm>
          <a:prstGeom prst="ellipse">
            <a:avLst/>
          </a:prstGeom>
          <a:solidFill>
            <a:srgbClr val="C7D2EE">
              <a:alpha val="3610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2392774" y="500608"/>
            <a:ext cx="32582" cy="32582"/>
          </a:xfrm>
          <a:prstGeom prst="ellipse">
            <a:avLst/>
          </a:prstGeom>
          <a:solidFill>
            <a:srgbClr val="C7D2EE">
              <a:alpha val="6390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1353508" y="1120464"/>
            <a:ext cx="23323" cy="23323"/>
          </a:xfrm>
          <a:prstGeom prst="ellipse">
            <a:avLst/>
          </a:prstGeom>
          <a:solidFill>
            <a:srgbClr val="C7D2EE">
              <a:alpha val="305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1836157" y="160467"/>
            <a:ext cx="38080" cy="38080"/>
          </a:xfrm>
          <a:prstGeom prst="ellipse">
            <a:avLst/>
          </a:prstGeom>
          <a:solidFill>
            <a:srgbClr val="C7D2EE">
              <a:alpha val="5444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6862757" y="2163"/>
            <a:ext cx="34433" cy="34433"/>
          </a:xfrm>
          <a:prstGeom prst="ellipse">
            <a:avLst/>
          </a:prstGeom>
          <a:solidFill>
            <a:srgbClr val="C7D2EE">
              <a:alpha val="6996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3014803" y="1066133"/>
            <a:ext cx="26754" cy="26754"/>
          </a:xfrm>
          <a:prstGeom prst="ellipse">
            <a:avLst/>
          </a:prstGeom>
          <a:solidFill>
            <a:srgbClr val="C7D2EE">
              <a:alpha val="3452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 rot="2700000">
            <a:off x="202112" y="853637"/>
            <a:ext cx="68891" cy="68891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3878859" y="4798610"/>
            <a:ext cx="23575" cy="23575"/>
          </a:xfrm>
          <a:prstGeom prst="ellipse">
            <a:avLst/>
          </a:prstGeom>
          <a:solidFill>
            <a:srgbClr val="C7D2EE">
              <a:alpha val="6678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87701" y="3823095"/>
            <a:ext cx="27156" cy="27156"/>
          </a:xfrm>
          <a:prstGeom prst="ellipse">
            <a:avLst/>
          </a:prstGeom>
          <a:solidFill>
            <a:srgbClr val="C7D2EE">
              <a:alpha val="3133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3050462" y="1118328"/>
            <a:ext cx="18939" cy="18939"/>
          </a:xfrm>
          <a:prstGeom prst="ellipse">
            <a:avLst/>
          </a:prstGeom>
          <a:solidFill>
            <a:srgbClr val="C7D2EE">
              <a:alpha val="6890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4161296" y="728410"/>
            <a:ext cx="16636" cy="16636"/>
          </a:xfrm>
          <a:prstGeom prst="ellipse">
            <a:avLst/>
          </a:prstGeom>
          <a:solidFill>
            <a:srgbClr val="C7D2EE">
              <a:alpha val="5164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 rot="2700000">
            <a:off x="3749799" y="412998"/>
            <a:ext cx="54810" cy="54810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4623849" y="342233"/>
            <a:ext cx="26174" cy="26174"/>
          </a:xfrm>
          <a:prstGeom prst="ellipse">
            <a:avLst/>
          </a:prstGeom>
          <a:solidFill>
            <a:srgbClr val="C7D2EE">
              <a:alpha val="4178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896124" y="155890"/>
            <a:ext cx="18067" cy="18067"/>
          </a:xfrm>
          <a:prstGeom prst="ellipse">
            <a:avLst/>
          </a:prstGeom>
          <a:solidFill>
            <a:srgbClr val="C7D2EE">
              <a:alpha val="4801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4972787" y="301355"/>
            <a:ext cx="26719" cy="26719"/>
          </a:xfrm>
          <a:prstGeom prst="ellipse">
            <a:avLst/>
          </a:prstGeom>
          <a:solidFill>
            <a:srgbClr val="C7D2EE">
              <a:alpha val="5900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4675932" y="741581"/>
            <a:ext cx="17370" cy="17370"/>
          </a:xfrm>
          <a:prstGeom prst="ellipse">
            <a:avLst/>
          </a:prstGeom>
          <a:solidFill>
            <a:srgbClr val="C7D2EE">
              <a:alpha val="4630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12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548640" y="38404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OVER TO YOU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548640" y="658368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Before you read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548640" y="1691640"/>
            <a:ext cx="3886200" cy="2468880"/>
          </a:xfrm>
          <a:prstGeom prst="roundRect">
            <a:avLst>
              <a:gd name="adj" fmla="val 3704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685800" y="1828800"/>
            <a:ext cx="548640" cy="54864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1965960"/>
            <a:ext cx="274320" cy="274320"/>
          </a:xfrm>
          <a:prstGeom prst="rect">
            <a:avLst/>
          </a:prstGeom>
        </p:spPr>
      </p:pic>
      <p:sp>
        <p:nvSpPr>
          <p:cNvPr id="60" name="Text 57"/>
          <p:cNvSpPr/>
          <p:nvPr/>
        </p:nvSpPr>
        <p:spPr>
          <a:xfrm>
            <a:off x="1325880" y="1856232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Discuss</a:t>
            </a:r>
            <a:endParaRPr lang="en-US" sz="17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1" name="Text 58"/>
          <p:cNvSpPr/>
          <p:nvPr/>
        </p:nvSpPr>
        <p:spPr>
          <a:xfrm>
            <a:off x="777240" y="2532888"/>
            <a:ext cx="3429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Do you think it will be a happy story or a sad one?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Will the Underworld be a place to fear - or a refuge?</a:t>
            </a:r>
          </a:p>
          <a:p>
            <a:pPr marL="177800" indent="-177800">
              <a:lnSpc>
                <a:spcPct val="100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Which character do you think you will like the most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Shape 59"/>
          <p:cNvSpPr/>
          <p:nvPr/>
        </p:nvSpPr>
        <p:spPr>
          <a:xfrm>
            <a:off x="4709160" y="1691640"/>
            <a:ext cx="3886200" cy="2468880"/>
          </a:xfrm>
          <a:prstGeom prst="roundRect">
            <a:avLst>
              <a:gd name="adj" fmla="val 3704"/>
            </a:avLst>
          </a:prstGeom>
          <a:solidFill>
            <a:srgbClr val="1E2758"/>
          </a:solidFill>
          <a:ln w="15875">
            <a:solidFill>
              <a:srgbClr val="D9B65C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3" name="Shape 60"/>
          <p:cNvSpPr/>
          <p:nvPr/>
        </p:nvSpPr>
        <p:spPr>
          <a:xfrm>
            <a:off x="4846320" y="1828800"/>
            <a:ext cx="548640" cy="54864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6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1965960"/>
            <a:ext cx="274320" cy="274320"/>
          </a:xfrm>
          <a:prstGeom prst="rect">
            <a:avLst/>
          </a:prstGeom>
        </p:spPr>
      </p:pic>
      <p:sp>
        <p:nvSpPr>
          <p:cNvPr id="65" name="Text 61"/>
          <p:cNvSpPr/>
          <p:nvPr/>
        </p:nvSpPr>
        <p:spPr>
          <a:xfrm>
            <a:off x="5486400" y="1856232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Create</a:t>
            </a:r>
            <a:endParaRPr lang="en-US" sz="17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6" name="Text 62"/>
          <p:cNvSpPr/>
          <p:nvPr/>
        </p:nvSpPr>
        <p:spPr>
          <a:xfrm>
            <a:off x="4937760" y="2532888"/>
            <a:ext cx="34290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EBD9A6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Invent your own god or goddess.
</a:t>
            </a:r>
            <a:endParaRPr lang="en-US" sz="130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Give them a name and a domain (what do they rule?). Design a symbol for them - like Hekate's key - and sketch it.</a:t>
            </a:r>
            <a:endParaRPr lang="en-US" sz="13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7" name="Text 63"/>
          <p:cNvSpPr/>
          <p:nvPr/>
        </p:nvSpPr>
        <p:spPr>
          <a:xfrm>
            <a:off x="548640" y="431596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C7D2EE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Keep these questions with you as we open the book.</a:t>
            </a:r>
            <a:endParaRPr lang="en-US" sz="15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0" name="Picture 69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8DA91C71-35B6-A766-DCDC-F5DBDE852F9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71" name="Picture 70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822F82B7-FFB1-728E-8CF9-20A0D18D52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0F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944E9D-2601-DD64-EBD5-712C64C4C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8">
            <a:extLst>
              <a:ext uri="{FF2B5EF4-FFF2-40B4-BE49-F238E27FC236}">
                <a16:creationId xmlns:a16="http://schemas.microsoft.com/office/drawing/2014/main" id="{3E5CADF6-43FD-221C-F63A-E5653A58B5E9}"/>
              </a:ext>
            </a:extLst>
          </p:cNvPr>
          <p:cNvSpPr/>
          <p:nvPr/>
        </p:nvSpPr>
        <p:spPr>
          <a:xfrm>
            <a:off x="2680540" y="1784259"/>
            <a:ext cx="3770856" cy="1566591"/>
          </a:xfrm>
          <a:prstGeom prst="roundRect">
            <a:avLst>
              <a:gd name="adj" fmla="val 7407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 dirty="0"/>
          </a:p>
        </p:txBody>
      </p:sp>
      <p:sp>
        <p:nvSpPr>
          <p:cNvPr id="2" name="Shape 0">
            <a:extLst>
              <a:ext uri="{FF2B5EF4-FFF2-40B4-BE49-F238E27FC236}">
                <a16:creationId xmlns:a16="http://schemas.microsoft.com/office/drawing/2014/main" id="{39495EE7-5D67-922C-9663-7C330827B8FA}"/>
              </a:ext>
            </a:extLst>
          </p:cNvPr>
          <p:cNvSpPr/>
          <p:nvPr/>
        </p:nvSpPr>
        <p:spPr>
          <a:xfrm>
            <a:off x="6912770" y="4758361"/>
            <a:ext cx="35903" cy="35903"/>
          </a:xfrm>
          <a:prstGeom prst="ellipse">
            <a:avLst/>
          </a:prstGeom>
          <a:solidFill>
            <a:srgbClr val="C7D2EE">
              <a:alpha val="425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92616C94-2FBF-4233-F292-2E1180D11DC4}"/>
              </a:ext>
            </a:extLst>
          </p:cNvPr>
          <p:cNvSpPr/>
          <p:nvPr/>
        </p:nvSpPr>
        <p:spPr>
          <a:xfrm>
            <a:off x="8427278" y="3919646"/>
            <a:ext cx="35912" cy="35912"/>
          </a:xfrm>
          <a:prstGeom prst="ellipse">
            <a:avLst/>
          </a:prstGeom>
          <a:solidFill>
            <a:srgbClr val="C7D2EE">
              <a:alpha val="3760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EA68B89-4757-816D-39D2-41D21A68A453}"/>
              </a:ext>
            </a:extLst>
          </p:cNvPr>
          <p:cNvSpPr/>
          <p:nvPr/>
        </p:nvSpPr>
        <p:spPr>
          <a:xfrm>
            <a:off x="6101654" y="4246180"/>
            <a:ext cx="29744" cy="29744"/>
          </a:xfrm>
          <a:prstGeom prst="ellipse">
            <a:avLst/>
          </a:prstGeom>
          <a:solidFill>
            <a:srgbClr val="C7D2EE">
              <a:alpha val="3325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CF7351C8-9488-4AF4-5BE2-4EDBB4516634}"/>
              </a:ext>
            </a:extLst>
          </p:cNvPr>
          <p:cNvSpPr/>
          <p:nvPr/>
        </p:nvSpPr>
        <p:spPr>
          <a:xfrm rot="2700000">
            <a:off x="1186871" y="4807165"/>
            <a:ext cx="62567" cy="62567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>
            <a:extLst>
              <a:ext uri="{FF2B5EF4-FFF2-40B4-BE49-F238E27FC236}">
                <a16:creationId xmlns:a16="http://schemas.microsoft.com/office/drawing/2014/main" id="{4BF71F4C-95C1-1A1B-F8CB-86DFF6E9AB63}"/>
              </a:ext>
            </a:extLst>
          </p:cNvPr>
          <p:cNvSpPr/>
          <p:nvPr/>
        </p:nvSpPr>
        <p:spPr>
          <a:xfrm>
            <a:off x="1693876" y="1135107"/>
            <a:ext cx="28228" cy="28228"/>
          </a:xfrm>
          <a:prstGeom prst="ellipse">
            <a:avLst/>
          </a:prstGeom>
          <a:solidFill>
            <a:srgbClr val="C7D2EE">
              <a:alpha val="314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4693CC34-7376-E090-8704-04BEE18EB8CD}"/>
              </a:ext>
            </a:extLst>
          </p:cNvPr>
          <p:cNvSpPr/>
          <p:nvPr/>
        </p:nvSpPr>
        <p:spPr>
          <a:xfrm>
            <a:off x="8398427" y="4702769"/>
            <a:ext cx="35976" cy="35976"/>
          </a:xfrm>
          <a:prstGeom prst="ellipse">
            <a:avLst/>
          </a:prstGeom>
          <a:solidFill>
            <a:srgbClr val="C7D2EE">
              <a:alpha val="5723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3945E8BF-CC9E-B552-0791-94323376F2D9}"/>
              </a:ext>
            </a:extLst>
          </p:cNvPr>
          <p:cNvSpPr/>
          <p:nvPr/>
        </p:nvSpPr>
        <p:spPr>
          <a:xfrm>
            <a:off x="3940280" y="717600"/>
            <a:ext cx="30722" cy="30722"/>
          </a:xfrm>
          <a:prstGeom prst="ellipse">
            <a:avLst/>
          </a:prstGeom>
          <a:solidFill>
            <a:srgbClr val="C7D2EE">
              <a:alpha val="5836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5AA34B65-649B-2AA5-507F-D90E716428CF}"/>
              </a:ext>
            </a:extLst>
          </p:cNvPr>
          <p:cNvSpPr/>
          <p:nvPr/>
        </p:nvSpPr>
        <p:spPr>
          <a:xfrm>
            <a:off x="5597583" y="231067"/>
            <a:ext cx="41058" cy="41058"/>
          </a:xfrm>
          <a:prstGeom prst="ellipse">
            <a:avLst/>
          </a:prstGeom>
          <a:solidFill>
            <a:srgbClr val="C7D2EE">
              <a:alpha val="4063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D26D55DB-7D97-27D3-5138-4E9F34C6B2A6}"/>
              </a:ext>
            </a:extLst>
          </p:cNvPr>
          <p:cNvSpPr/>
          <p:nvPr/>
        </p:nvSpPr>
        <p:spPr>
          <a:xfrm>
            <a:off x="5632413" y="458515"/>
            <a:ext cx="31554" cy="31554"/>
          </a:xfrm>
          <a:prstGeom prst="ellipse">
            <a:avLst/>
          </a:prstGeom>
          <a:solidFill>
            <a:srgbClr val="C7D2EE">
              <a:alpha val="6534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>
            <a:extLst>
              <a:ext uri="{FF2B5EF4-FFF2-40B4-BE49-F238E27FC236}">
                <a16:creationId xmlns:a16="http://schemas.microsoft.com/office/drawing/2014/main" id="{36E1ED9D-3C22-7AD1-CDBD-12173B7BE462}"/>
              </a:ext>
            </a:extLst>
          </p:cNvPr>
          <p:cNvSpPr/>
          <p:nvPr/>
        </p:nvSpPr>
        <p:spPr>
          <a:xfrm>
            <a:off x="6166694" y="4245954"/>
            <a:ext cx="38479" cy="38479"/>
          </a:xfrm>
          <a:prstGeom prst="ellipse">
            <a:avLst/>
          </a:prstGeom>
          <a:solidFill>
            <a:srgbClr val="C7D2EE">
              <a:alpha val="3469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D22367D0-E1AA-EB12-839D-F47613F39518}"/>
              </a:ext>
            </a:extLst>
          </p:cNvPr>
          <p:cNvSpPr/>
          <p:nvPr/>
        </p:nvSpPr>
        <p:spPr>
          <a:xfrm>
            <a:off x="214975" y="133328"/>
            <a:ext cx="18746" cy="18746"/>
          </a:xfrm>
          <a:prstGeom prst="ellipse">
            <a:avLst/>
          </a:prstGeom>
          <a:solidFill>
            <a:srgbClr val="C7D2EE">
              <a:alpha val="6287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>
            <a:extLst>
              <a:ext uri="{FF2B5EF4-FFF2-40B4-BE49-F238E27FC236}">
                <a16:creationId xmlns:a16="http://schemas.microsoft.com/office/drawing/2014/main" id="{157CD257-C694-A38D-D4B5-C872D8FDEC64}"/>
              </a:ext>
            </a:extLst>
          </p:cNvPr>
          <p:cNvSpPr/>
          <p:nvPr/>
        </p:nvSpPr>
        <p:spPr>
          <a:xfrm>
            <a:off x="5749828" y="926297"/>
            <a:ext cx="30280" cy="30280"/>
          </a:xfrm>
          <a:prstGeom prst="ellipse">
            <a:avLst/>
          </a:prstGeom>
          <a:solidFill>
            <a:srgbClr val="C7D2EE">
              <a:alpha val="3001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1010DE8D-DFBA-2A0A-1983-704675C272FE}"/>
              </a:ext>
            </a:extLst>
          </p:cNvPr>
          <p:cNvSpPr/>
          <p:nvPr/>
        </p:nvSpPr>
        <p:spPr>
          <a:xfrm>
            <a:off x="835573" y="999397"/>
            <a:ext cx="37641" cy="37641"/>
          </a:xfrm>
          <a:prstGeom prst="ellipse">
            <a:avLst/>
          </a:prstGeom>
          <a:solidFill>
            <a:srgbClr val="C7D2EE">
              <a:alpha val="4309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>
            <a:extLst>
              <a:ext uri="{FF2B5EF4-FFF2-40B4-BE49-F238E27FC236}">
                <a16:creationId xmlns:a16="http://schemas.microsoft.com/office/drawing/2014/main" id="{FFC16A17-18EE-D15C-4742-60ABBFB00262}"/>
              </a:ext>
            </a:extLst>
          </p:cNvPr>
          <p:cNvSpPr/>
          <p:nvPr/>
        </p:nvSpPr>
        <p:spPr>
          <a:xfrm>
            <a:off x="1622618" y="571874"/>
            <a:ext cx="42711" cy="42711"/>
          </a:xfrm>
          <a:prstGeom prst="ellipse">
            <a:avLst/>
          </a:prstGeom>
          <a:solidFill>
            <a:srgbClr val="C7D2EE">
              <a:alpha val="3608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73B98CA1-2444-4DEB-D8DA-6FBF6C48472D}"/>
              </a:ext>
            </a:extLst>
          </p:cNvPr>
          <p:cNvSpPr/>
          <p:nvPr/>
        </p:nvSpPr>
        <p:spPr>
          <a:xfrm>
            <a:off x="3297660" y="4351666"/>
            <a:ext cx="41957" cy="41957"/>
          </a:xfrm>
          <a:prstGeom prst="ellipse">
            <a:avLst/>
          </a:prstGeom>
          <a:solidFill>
            <a:srgbClr val="C7D2EE">
              <a:alpha val="3217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>
            <a:extLst>
              <a:ext uri="{FF2B5EF4-FFF2-40B4-BE49-F238E27FC236}">
                <a16:creationId xmlns:a16="http://schemas.microsoft.com/office/drawing/2014/main" id="{BD1341FC-0493-8125-56A8-9EB7FCD2CE16}"/>
              </a:ext>
            </a:extLst>
          </p:cNvPr>
          <p:cNvSpPr/>
          <p:nvPr/>
        </p:nvSpPr>
        <p:spPr>
          <a:xfrm rot="2700000">
            <a:off x="7585149" y="4801802"/>
            <a:ext cx="55385" cy="55385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>
            <a:extLst>
              <a:ext uri="{FF2B5EF4-FFF2-40B4-BE49-F238E27FC236}">
                <a16:creationId xmlns:a16="http://schemas.microsoft.com/office/drawing/2014/main" id="{7375B5C1-2573-468E-DC27-8D5853B12504}"/>
              </a:ext>
            </a:extLst>
          </p:cNvPr>
          <p:cNvSpPr/>
          <p:nvPr/>
        </p:nvSpPr>
        <p:spPr>
          <a:xfrm>
            <a:off x="2014806" y="4607381"/>
            <a:ext cx="32418" cy="32418"/>
          </a:xfrm>
          <a:prstGeom prst="ellipse">
            <a:avLst/>
          </a:prstGeom>
          <a:solidFill>
            <a:srgbClr val="C7D2EE">
              <a:alpha val="5096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>
            <a:extLst>
              <a:ext uri="{FF2B5EF4-FFF2-40B4-BE49-F238E27FC236}">
                <a16:creationId xmlns:a16="http://schemas.microsoft.com/office/drawing/2014/main" id="{B99EB678-348B-88B0-7783-656966945C9C}"/>
              </a:ext>
            </a:extLst>
          </p:cNvPr>
          <p:cNvSpPr/>
          <p:nvPr/>
        </p:nvSpPr>
        <p:spPr>
          <a:xfrm>
            <a:off x="6990104" y="4206712"/>
            <a:ext cx="30775" cy="30775"/>
          </a:xfrm>
          <a:prstGeom prst="ellipse">
            <a:avLst/>
          </a:prstGeom>
          <a:solidFill>
            <a:srgbClr val="C7D2EE">
              <a:alpha val="3922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>
            <a:extLst>
              <a:ext uri="{FF2B5EF4-FFF2-40B4-BE49-F238E27FC236}">
                <a16:creationId xmlns:a16="http://schemas.microsoft.com/office/drawing/2014/main" id="{366A491D-0E07-49B8-A1C4-6AA149A20BA4}"/>
              </a:ext>
            </a:extLst>
          </p:cNvPr>
          <p:cNvSpPr/>
          <p:nvPr/>
        </p:nvSpPr>
        <p:spPr>
          <a:xfrm rot="2700000">
            <a:off x="247155" y="1943953"/>
            <a:ext cx="56695" cy="56695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>
            <a:extLst>
              <a:ext uri="{FF2B5EF4-FFF2-40B4-BE49-F238E27FC236}">
                <a16:creationId xmlns:a16="http://schemas.microsoft.com/office/drawing/2014/main" id="{0661944E-26DC-46BB-7CB5-DC0AEBE53899}"/>
              </a:ext>
            </a:extLst>
          </p:cNvPr>
          <p:cNvSpPr/>
          <p:nvPr/>
        </p:nvSpPr>
        <p:spPr>
          <a:xfrm>
            <a:off x="7222913" y="4111975"/>
            <a:ext cx="22975" cy="22975"/>
          </a:xfrm>
          <a:prstGeom prst="ellipse">
            <a:avLst/>
          </a:prstGeom>
          <a:solidFill>
            <a:srgbClr val="C7D2EE">
              <a:alpha val="4775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4DAAA849-446F-909E-A3F8-B81F92BB9F23}"/>
              </a:ext>
            </a:extLst>
          </p:cNvPr>
          <p:cNvSpPr/>
          <p:nvPr/>
        </p:nvSpPr>
        <p:spPr>
          <a:xfrm>
            <a:off x="8443139" y="346864"/>
            <a:ext cx="31386" cy="31386"/>
          </a:xfrm>
          <a:prstGeom prst="ellipse">
            <a:avLst/>
          </a:prstGeom>
          <a:solidFill>
            <a:srgbClr val="C7D2EE">
              <a:alpha val="4998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>
            <a:extLst>
              <a:ext uri="{FF2B5EF4-FFF2-40B4-BE49-F238E27FC236}">
                <a16:creationId xmlns:a16="http://schemas.microsoft.com/office/drawing/2014/main" id="{13D94160-7F84-A203-890E-E31251448F51}"/>
              </a:ext>
            </a:extLst>
          </p:cNvPr>
          <p:cNvSpPr/>
          <p:nvPr/>
        </p:nvSpPr>
        <p:spPr>
          <a:xfrm>
            <a:off x="278857" y="372515"/>
            <a:ext cx="35011" cy="35011"/>
          </a:xfrm>
          <a:prstGeom prst="ellipse">
            <a:avLst/>
          </a:prstGeom>
          <a:solidFill>
            <a:srgbClr val="C7D2EE">
              <a:alpha val="6677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>
            <a:extLst>
              <a:ext uri="{FF2B5EF4-FFF2-40B4-BE49-F238E27FC236}">
                <a16:creationId xmlns:a16="http://schemas.microsoft.com/office/drawing/2014/main" id="{65312EF9-9B20-8097-98BE-5D9323945D88}"/>
              </a:ext>
            </a:extLst>
          </p:cNvPr>
          <p:cNvSpPr/>
          <p:nvPr/>
        </p:nvSpPr>
        <p:spPr>
          <a:xfrm>
            <a:off x="7866253" y="742939"/>
            <a:ext cx="18807" cy="18807"/>
          </a:xfrm>
          <a:prstGeom prst="ellipse">
            <a:avLst/>
          </a:prstGeom>
          <a:solidFill>
            <a:srgbClr val="C7D2EE">
              <a:alpha val="5671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>
            <a:extLst>
              <a:ext uri="{FF2B5EF4-FFF2-40B4-BE49-F238E27FC236}">
                <a16:creationId xmlns:a16="http://schemas.microsoft.com/office/drawing/2014/main" id="{44EB362E-E32A-001C-844F-5B0CAA4513FF}"/>
              </a:ext>
            </a:extLst>
          </p:cNvPr>
          <p:cNvSpPr/>
          <p:nvPr/>
        </p:nvSpPr>
        <p:spPr>
          <a:xfrm>
            <a:off x="6940012" y="956870"/>
            <a:ext cx="31170" cy="31170"/>
          </a:xfrm>
          <a:prstGeom prst="ellipse">
            <a:avLst/>
          </a:prstGeom>
          <a:solidFill>
            <a:srgbClr val="C7D2EE">
              <a:alpha val="6657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>
            <a:extLst>
              <a:ext uri="{FF2B5EF4-FFF2-40B4-BE49-F238E27FC236}">
                <a16:creationId xmlns:a16="http://schemas.microsoft.com/office/drawing/2014/main" id="{5E227573-9349-E739-0826-FCC2C1159F4E}"/>
              </a:ext>
            </a:extLst>
          </p:cNvPr>
          <p:cNvSpPr/>
          <p:nvPr/>
        </p:nvSpPr>
        <p:spPr>
          <a:xfrm>
            <a:off x="4385145" y="4219869"/>
            <a:ext cx="29702" cy="29702"/>
          </a:xfrm>
          <a:prstGeom prst="ellipse">
            <a:avLst/>
          </a:prstGeom>
          <a:solidFill>
            <a:srgbClr val="C7D2EE">
              <a:alpha val="5259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>
            <a:extLst>
              <a:ext uri="{FF2B5EF4-FFF2-40B4-BE49-F238E27FC236}">
                <a16:creationId xmlns:a16="http://schemas.microsoft.com/office/drawing/2014/main" id="{DA2BC6ED-53C0-B83D-F07F-1F982991025D}"/>
              </a:ext>
            </a:extLst>
          </p:cNvPr>
          <p:cNvSpPr/>
          <p:nvPr/>
        </p:nvSpPr>
        <p:spPr>
          <a:xfrm>
            <a:off x="3031206" y="3917250"/>
            <a:ext cx="21772" cy="21772"/>
          </a:xfrm>
          <a:prstGeom prst="ellipse">
            <a:avLst/>
          </a:prstGeom>
          <a:solidFill>
            <a:srgbClr val="C7D2EE">
              <a:alpha val="6123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>
            <a:extLst>
              <a:ext uri="{FF2B5EF4-FFF2-40B4-BE49-F238E27FC236}">
                <a16:creationId xmlns:a16="http://schemas.microsoft.com/office/drawing/2014/main" id="{10552E45-1826-910D-7478-23F0E1FE390A}"/>
              </a:ext>
            </a:extLst>
          </p:cNvPr>
          <p:cNvSpPr/>
          <p:nvPr/>
        </p:nvSpPr>
        <p:spPr>
          <a:xfrm>
            <a:off x="7650253" y="565459"/>
            <a:ext cx="26132" cy="26132"/>
          </a:xfrm>
          <a:prstGeom prst="ellipse">
            <a:avLst/>
          </a:prstGeom>
          <a:solidFill>
            <a:srgbClr val="C7D2EE">
              <a:alpha val="6592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>
            <a:extLst>
              <a:ext uri="{FF2B5EF4-FFF2-40B4-BE49-F238E27FC236}">
                <a16:creationId xmlns:a16="http://schemas.microsoft.com/office/drawing/2014/main" id="{9E3ED3B6-F030-E8F9-33AD-79104EB236C9}"/>
              </a:ext>
            </a:extLst>
          </p:cNvPr>
          <p:cNvSpPr/>
          <p:nvPr/>
        </p:nvSpPr>
        <p:spPr>
          <a:xfrm>
            <a:off x="8418194" y="3955662"/>
            <a:ext cx="27714" cy="27714"/>
          </a:xfrm>
          <a:prstGeom prst="ellipse">
            <a:avLst/>
          </a:prstGeom>
          <a:solidFill>
            <a:srgbClr val="C7D2EE">
              <a:alpha val="678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>
            <a:extLst>
              <a:ext uri="{FF2B5EF4-FFF2-40B4-BE49-F238E27FC236}">
                <a16:creationId xmlns:a16="http://schemas.microsoft.com/office/drawing/2014/main" id="{180D3C86-B569-AEFC-FEAF-E1FB11E7DD53}"/>
              </a:ext>
            </a:extLst>
          </p:cNvPr>
          <p:cNvSpPr/>
          <p:nvPr/>
        </p:nvSpPr>
        <p:spPr>
          <a:xfrm rot="2700000">
            <a:off x="5037137" y="3956570"/>
            <a:ext cx="48195" cy="48195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>
            <a:extLst>
              <a:ext uri="{FF2B5EF4-FFF2-40B4-BE49-F238E27FC236}">
                <a16:creationId xmlns:a16="http://schemas.microsoft.com/office/drawing/2014/main" id="{A5EE1242-3D5C-A129-6BEB-22E8B3FD05BA}"/>
              </a:ext>
            </a:extLst>
          </p:cNvPr>
          <p:cNvSpPr/>
          <p:nvPr/>
        </p:nvSpPr>
        <p:spPr>
          <a:xfrm>
            <a:off x="3679166" y="49934"/>
            <a:ext cx="30018" cy="30018"/>
          </a:xfrm>
          <a:prstGeom prst="ellipse">
            <a:avLst/>
          </a:prstGeom>
          <a:solidFill>
            <a:srgbClr val="C7D2EE">
              <a:alpha val="5334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>
            <a:extLst>
              <a:ext uri="{FF2B5EF4-FFF2-40B4-BE49-F238E27FC236}">
                <a16:creationId xmlns:a16="http://schemas.microsoft.com/office/drawing/2014/main" id="{42E04F50-BC4D-E519-D907-9F3ED48A4287}"/>
              </a:ext>
            </a:extLst>
          </p:cNvPr>
          <p:cNvSpPr/>
          <p:nvPr/>
        </p:nvSpPr>
        <p:spPr>
          <a:xfrm>
            <a:off x="39196" y="422522"/>
            <a:ext cx="21465" cy="21465"/>
          </a:xfrm>
          <a:prstGeom prst="ellipse">
            <a:avLst/>
          </a:prstGeom>
          <a:solidFill>
            <a:srgbClr val="C7D2EE">
              <a:alpha val="3305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>
            <a:extLst>
              <a:ext uri="{FF2B5EF4-FFF2-40B4-BE49-F238E27FC236}">
                <a16:creationId xmlns:a16="http://schemas.microsoft.com/office/drawing/2014/main" id="{9036F031-D68A-E513-38A5-6C62898F07EF}"/>
              </a:ext>
            </a:extLst>
          </p:cNvPr>
          <p:cNvSpPr/>
          <p:nvPr/>
        </p:nvSpPr>
        <p:spPr>
          <a:xfrm>
            <a:off x="4235420" y="45289"/>
            <a:ext cx="24686" cy="24686"/>
          </a:xfrm>
          <a:prstGeom prst="ellipse">
            <a:avLst/>
          </a:prstGeom>
          <a:solidFill>
            <a:srgbClr val="C7D2EE">
              <a:alpha val="4128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>
            <a:extLst>
              <a:ext uri="{FF2B5EF4-FFF2-40B4-BE49-F238E27FC236}">
                <a16:creationId xmlns:a16="http://schemas.microsoft.com/office/drawing/2014/main" id="{97BCF375-289F-0967-CEDF-E8945044D230}"/>
              </a:ext>
            </a:extLst>
          </p:cNvPr>
          <p:cNvSpPr/>
          <p:nvPr/>
        </p:nvSpPr>
        <p:spPr>
          <a:xfrm>
            <a:off x="7137316" y="415299"/>
            <a:ext cx="36087" cy="36087"/>
          </a:xfrm>
          <a:prstGeom prst="ellipse">
            <a:avLst/>
          </a:prstGeom>
          <a:solidFill>
            <a:srgbClr val="C7D2EE">
              <a:alpha val="6132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>
            <a:extLst>
              <a:ext uri="{FF2B5EF4-FFF2-40B4-BE49-F238E27FC236}">
                <a16:creationId xmlns:a16="http://schemas.microsoft.com/office/drawing/2014/main" id="{C8DA74CB-134F-B1C1-34B1-E3EAF38474F1}"/>
              </a:ext>
            </a:extLst>
          </p:cNvPr>
          <p:cNvSpPr/>
          <p:nvPr/>
        </p:nvSpPr>
        <p:spPr>
          <a:xfrm rot="2700000">
            <a:off x="5234114" y="4704561"/>
            <a:ext cx="75943" cy="75943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>
            <a:extLst>
              <a:ext uri="{FF2B5EF4-FFF2-40B4-BE49-F238E27FC236}">
                <a16:creationId xmlns:a16="http://schemas.microsoft.com/office/drawing/2014/main" id="{3D217238-6D1E-8D3D-90FB-A1C3A0C6C324}"/>
              </a:ext>
            </a:extLst>
          </p:cNvPr>
          <p:cNvSpPr/>
          <p:nvPr/>
        </p:nvSpPr>
        <p:spPr>
          <a:xfrm>
            <a:off x="1379450" y="4633764"/>
            <a:ext cx="18439" cy="18439"/>
          </a:xfrm>
          <a:prstGeom prst="ellipse">
            <a:avLst/>
          </a:prstGeom>
          <a:solidFill>
            <a:srgbClr val="C7D2EE">
              <a:alpha val="5827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>
            <a:extLst>
              <a:ext uri="{FF2B5EF4-FFF2-40B4-BE49-F238E27FC236}">
                <a16:creationId xmlns:a16="http://schemas.microsoft.com/office/drawing/2014/main" id="{8E535FF2-9CE8-9D67-31F3-9FE07BD4D9E0}"/>
              </a:ext>
            </a:extLst>
          </p:cNvPr>
          <p:cNvSpPr/>
          <p:nvPr/>
        </p:nvSpPr>
        <p:spPr>
          <a:xfrm>
            <a:off x="2280792" y="640730"/>
            <a:ext cx="22369" cy="22369"/>
          </a:xfrm>
          <a:prstGeom prst="ellipse">
            <a:avLst/>
          </a:prstGeom>
          <a:solidFill>
            <a:srgbClr val="C7D2EE">
              <a:alpha val="3653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>
            <a:extLst>
              <a:ext uri="{FF2B5EF4-FFF2-40B4-BE49-F238E27FC236}">
                <a16:creationId xmlns:a16="http://schemas.microsoft.com/office/drawing/2014/main" id="{8BEFAD2B-F0F6-4B9E-5945-E6286086FE3D}"/>
              </a:ext>
            </a:extLst>
          </p:cNvPr>
          <p:cNvSpPr/>
          <p:nvPr/>
        </p:nvSpPr>
        <p:spPr>
          <a:xfrm rot="2700000">
            <a:off x="4996748" y="3886129"/>
            <a:ext cx="53436" cy="53436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>
            <a:extLst>
              <a:ext uri="{FF2B5EF4-FFF2-40B4-BE49-F238E27FC236}">
                <a16:creationId xmlns:a16="http://schemas.microsoft.com/office/drawing/2014/main" id="{85A76EC9-C728-B321-B232-826F3A1F54D1}"/>
              </a:ext>
            </a:extLst>
          </p:cNvPr>
          <p:cNvSpPr/>
          <p:nvPr/>
        </p:nvSpPr>
        <p:spPr>
          <a:xfrm>
            <a:off x="7546795" y="4591760"/>
            <a:ext cx="18457" cy="18457"/>
          </a:xfrm>
          <a:prstGeom prst="ellipse">
            <a:avLst/>
          </a:prstGeom>
          <a:solidFill>
            <a:srgbClr val="C7D2EE">
              <a:alpha val="4893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>
            <a:extLst>
              <a:ext uri="{FF2B5EF4-FFF2-40B4-BE49-F238E27FC236}">
                <a16:creationId xmlns:a16="http://schemas.microsoft.com/office/drawing/2014/main" id="{B50FECAC-C4FA-410F-8C5E-7D2AD0D37711}"/>
              </a:ext>
            </a:extLst>
          </p:cNvPr>
          <p:cNvSpPr/>
          <p:nvPr/>
        </p:nvSpPr>
        <p:spPr>
          <a:xfrm>
            <a:off x="6550290" y="1035620"/>
            <a:ext cx="27809" cy="27809"/>
          </a:xfrm>
          <a:prstGeom prst="ellipse">
            <a:avLst/>
          </a:prstGeom>
          <a:solidFill>
            <a:srgbClr val="C7D2EE">
              <a:alpha val="5570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>
            <a:extLst>
              <a:ext uri="{FF2B5EF4-FFF2-40B4-BE49-F238E27FC236}">
                <a16:creationId xmlns:a16="http://schemas.microsoft.com/office/drawing/2014/main" id="{296A1164-AD64-0A23-33D9-2502D7942D78}"/>
              </a:ext>
            </a:extLst>
          </p:cNvPr>
          <p:cNvSpPr/>
          <p:nvPr/>
        </p:nvSpPr>
        <p:spPr>
          <a:xfrm>
            <a:off x="6437139" y="4492540"/>
            <a:ext cx="26917" cy="26917"/>
          </a:xfrm>
          <a:prstGeom prst="ellipse">
            <a:avLst/>
          </a:prstGeom>
          <a:solidFill>
            <a:srgbClr val="C7D2EE">
              <a:alpha val="4886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>
            <a:extLst>
              <a:ext uri="{FF2B5EF4-FFF2-40B4-BE49-F238E27FC236}">
                <a16:creationId xmlns:a16="http://schemas.microsoft.com/office/drawing/2014/main" id="{F23C59D8-63E4-1E30-53A1-787801A63D69}"/>
              </a:ext>
            </a:extLst>
          </p:cNvPr>
          <p:cNvSpPr/>
          <p:nvPr/>
        </p:nvSpPr>
        <p:spPr>
          <a:xfrm>
            <a:off x="2714445" y="797074"/>
            <a:ext cx="26309" cy="26309"/>
          </a:xfrm>
          <a:prstGeom prst="ellipse">
            <a:avLst/>
          </a:prstGeom>
          <a:solidFill>
            <a:srgbClr val="C7D2EE">
              <a:alpha val="6625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>
            <a:extLst>
              <a:ext uri="{FF2B5EF4-FFF2-40B4-BE49-F238E27FC236}">
                <a16:creationId xmlns:a16="http://schemas.microsoft.com/office/drawing/2014/main" id="{05F72C79-7498-CA06-6C76-BABC78EABBBE}"/>
              </a:ext>
            </a:extLst>
          </p:cNvPr>
          <p:cNvSpPr/>
          <p:nvPr/>
        </p:nvSpPr>
        <p:spPr>
          <a:xfrm>
            <a:off x="2137346" y="156078"/>
            <a:ext cx="26753" cy="26753"/>
          </a:xfrm>
          <a:prstGeom prst="ellipse">
            <a:avLst/>
          </a:prstGeom>
          <a:solidFill>
            <a:srgbClr val="C7D2EE">
              <a:alpha val="3337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>
            <a:extLst>
              <a:ext uri="{FF2B5EF4-FFF2-40B4-BE49-F238E27FC236}">
                <a16:creationId xmlns:a16="http://schemas.microsoft.com/office/drawing/2014/main" id="{DAE032D2-A3AF-826A-99B0-23868403B453}"/>
              </a:ext>
            </a:extLst>
          </p:cNvPr>
          <p:cNvSpPr/>
          <p:nvPr/>
        </p:nvSpPr>
        <p:spPr>
          <a:xfrm>
            <a:off x="8159383" y="275892"/>
            <a:ext cx="42295" cy="42295"/>
          </a:xfrm>
          <a:prstGeom prst="ellipse">
            <a:avLst/>
          </a:prstGeom>
          <a:solidFill>
            <a:srgbClr val="C7D2EE">
              <a:alpha val="3848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>
            <a:extLst>
              <a:ext uri="{FF2B5EF4-FFF2-40B4-BE49-F238E27FC236}">
                <a16:creationId xmlns:a16="http://schemas.microsoft.com/office/drawing/2014/main" id="{6BEA1C85-8C34-2D23-56C9-AA176B9B091C}"/>
              </a:ext>
            </a:extLst>
          </p:cNvPr>
          <p:cNvSpPr/>
          <p:nvPr/>
        </p:nvSpPr>
        <p:spPr>
          <a:xfrm rot="2700000">
            <a:off x="4265618" y="4536367"/>
            <a:ext cx="58286" cy="58286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>
            <a:extLst>
              <a:ext uri="{FF2B5EF4-FFF2-40B4-BE49-F238E27FC236}">
                <a16:creationId xmlns:a16="http://schemas.microsoft.com/office/drawing/2014/main" id="{4FAC902A-D628-F1F7-57D4-6B6A2E28EBEF}"/>
              </a:ext>
            </a:extLst>
          </p:cNvPr>
          <p:cNvSpPr/>
          <p:nvPr/>
        </p:nvSpPr>
        <p:spPr>
          <a:xfrm>
            <a:off x="8261889" y="988401"/>
            <a:ext cx="22324" cy="22324"/>
          </a:xfrm>
          <a:prstGeom prst="ellipse">
            <a:avLst/>
          </a:prstGeom>
          <a:solidFill>
            <a:srgbClr val="C7D2EE">
              <a:alpha val="3324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>
            <a:extLst>
              <a:ext uri="{FF2B5EF4-FFF2-40B4-BE49-F238E27FC236}">
                <a16:creationId xmlns:a16="http://schemas.microsoft.com/office/drawing/2014/main" id="{55764897-F137-F9ED-728F-8A4A0A3488A5}"/>
              </a:ext>
            </a:extLst>
          </p:cNvPr>
          <p:cNvSpPr/>
          <p:nvPr/>
        </p:nvSpPr>
        <p:spPr>
          <a:xfrm>
            <a:off x="4354983" y="4343726"/>
            <a:ext cx="28105" cy="28105"/>
          </a:xfrm>
          <a:prstGeom prst="ellipse">
            <a:avLst/>
          </a:prstGeom>
          <a:solidFill>
            <a:srgbClr val="C7D2EE">
              <a:alpha val="5519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9" name="Shape 47">
            <a:extLst>
              <a:ext uri="{FF2B5EF4-FFF2-40B4-BE49-F238E27FC236}">
                <a16:creationId xmlns:a16="http://schemas.microsoft.com/office/drawing/2014/main" id="{AF851475-F9A2-4CD3-6311-03BE5BF3EBEC}"/>
              </a:ext>
            </a:extLst>
          </p:cNvPr>
          <p:cNvSpPr/>
          <p:nvPr/>
        </p:nvSpPr>
        <p:spPr>
          <a:xfrm>
            <a:off x="554104" y="4855991"/>
            <a:ext cx="43935" cy="43935"/>
          </a:xfrm>
          <a:prstGeom prst="ellipse">
            <a:avLst/>
          </a:prstGeom>
          <a:solidFill>
            <a:srgbClr val="0A0F2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2" name="Shape 50">
            <a:extLst>
              <a:ext uri="{FF2B5EF4-FFF2-40B4-BE49-F238E27FC236}">
                <a16:creationId xmlns:a16="http://schemas.microsoft.com/office/drawing/2014/main" id="{77F8B958-F97C-8277-1DD3-991D074F40F9}"/>
              </a:ext>
            </a:extLst>
          </p:cNvPr>
          <p:cNvSpPr/>
          <p:nvPr/>
        </p:nvSpPr>
        <p:spPr>
          <a:xfrm>
            <a:off x="589788" y="5053889"/>
            <a:ext cx="28529" cy="27432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>
            <a:extLst>
              <a:ext uri="{FF2B5EF4-FFF2-40B4-BE49-F238E27FC236}">
                <a16:creationId xmlns:a16="http://schemas.microsoft.com/office/drawing/2014/main" id="{F7AD9818-D62C-FEDA-61E7-9D8A78081325}"/>
              </a:ext>
            </a:extLst>
          </p:cNvPr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>
            <a:extLst>
              <a:ext uri="{FF2B5EF4-FFF2-40B4-BE49-F238E27FC236}">
                <a16:creationId xmlns:a16="http://schemas.microsoft.com/office/drawing/2014/main" id="{4B188280-9076-0D93-A0B5-E3AA67E188D3}"/>
              </a:ext>
            </a:extLst>
          </p:cNvPr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2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>
            <a:extLst>
              <a:ext uri="{FF2B5EF4-FFF2-40B4-BE49-F238E27FC236}">
                <a16:creationId xmlns:a16="http://schemas.microsoft.com/office/drawing/2014/main" id="{8D971897-04EF-FD59-55F7-BFE3382A1C2E}"/>
              </a:ext>
            </a:extLst>
          </p:cNvPr>
          <p:cNvSpPr/>
          <p:nvPr/>
        </p:nvSpPr>
        <p:spPr>
          <a:xfrm>
            <a:off x="836995" y="395737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Shape 55">
            <a:extLst>
              <a:ext uri="{FF2B5EF4-FFF2-40B4-BE49-F238E27FC236}">
                <a16:creationId xmlns:a16="http://schemas.microsoft.com/office/drawing/2014/main" id="{69ED6C8E-9C4D-74D9-055A-EAF0C340BF8E}"/>
              </a:ext>
            </a:extLst>
          </p:cNvPr>
          <p:cNvSpPr/>
          <p:nvPr/>
        </p:nvSpPr>
        <p:spPr>
          <a:xfrm>
            <a:off x="4701555" y="175644"/>
            <a:ext cx="1241906" cy="1158974"/>
          </a:xfrm>
          <a:prstGeom prst="ellipse">
            <a:avLst/>
          </a:prstGeom>
          <a:solidFill>
            <a:srgbClr val="EBD9A6"/>
          </a:solidFill>
          <a:ln/>
        </p:spPr>
        <p:txBody>
          <a:bodyPr/>
          <a:lstStyle/>
          <a:p>
            <a:endParaRPr lang="en-US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>
            <a:extLst>
              <a:ext uri="{FF2B5EF4-FFF2-40B4-BE49-F238E27FC236}">
                <a16:creationId xmlns:a16="http://schemas.microsoft.com/office/drawing/2014/main" id="{92AF6A47-9CC6-218A-486E-26CB6D11A5D4}"/>
              </a:ext>
            </a:extLst>
          </p:cNvPr>
          <p:cNvSpPr/>
          <p:nvPr/>
        </p:nvSpPr>
        <p:spPr>
          <a:xfrm>
            <a:off x="2705870" y="1810680"/>
            <a:ext cx="3749611" cy="15221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What words do you think of when you think of a witch?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48" name="Picture 47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FC9F4ECE-924D-8521-1C55-BB20ECE90E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50" name="Picture 49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AA8D5817-8358-2C51-A177-DEA5A7419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AC005B78-9735-167C-8042-C8BC43EF588F}"/>
              </a:ext>
            </a:extLst>
          </p:cNvPr>
          <p:cNvSpPr txBox="1"/>
          <p:nvPr/>
        </p:nvSpPr>
        <p:spPr>
          <a:xfrm>
            <a:off x="7018020" y="38176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7" name="Shape 58">
            <a:extLst>
              <a:ext uri="{FF2B5EF4-FFF2-40B4-BE49-F238E27FC236}">
                <a16:creationId xmlns:a16="http://schemas.microsoft.com/office/drawing/2014/main" id="{E6D531EE-7653-EA45-B529-98A66E689501}"/>
              </a:ext>
            </a:extLst>
          </p:cNvPr>
          <p:cNvSpPr>
            <a:spLocks/>
          </p:cNvSpPr>
          <p:nvPr/>
        </p:nvSpPr>
        <p:spPr>
          <a:xfrm>
            <a:off x="1179322" y="1781675"/>
            <a:ext cx="6773952" cy="1646330"/>
          </a:xfrm>
          <a:prstGeom prst="roundRect">
            <a:avLst>
              <a:gd name="adj" fmla="val 7407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pPr>
              <a:lnSpc>
                <a:spcPct val="115000"/>
              </a:lnSpc>
            </a:pPr>
            <a:r>
              <a:rPr lang="en-US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When we think of witches, we think of the image from </a:t>
            </a:r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1500-1800</a:t>
            </a:r>
            <a:r>
              <a:rPr lang="en-US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.</a:t>
            </a:r>
          </a:p>
          <a:p>
            <a:pPr>
              <a:lnSpc>
                <a:spcPct val="115000"/>
              </a:lnSpc>
            </a:pPr>
            <a:br>
              <a:rPr lang="en-US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</a:br>
            <a:r>
              <a:rPr lang="en-US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Usually, it was a way to target women who were clever or who thought for themselves.</a:t>
            </a:r>
          </a:p>
        </p:txBody>
      </p:sp>
      <p:sp>
        <p:nvSpPr>
          <p:cNvPr id="58" name="Shape 56">
            <a:extLst>
              <a:ext uri="{FF2B5EF4-FFF2-40B4-BE49-F238E27FC236}">
                <a16:creationId xmlns:a16="http://schemas.microsoft.com/office/drawing/2014/main" id="{447EC8A8-FFFA-1375-F364-69D7D6AC5097}"/>
              </a:ext>
            </a:extLst>
          </p:cNvPr>
          <p:cNvSpPr/>
          <p:nvPr/>
        </p:nvSpPr>
        <p:spPr>
          <a:xfrm>
            <a:off x="5005174" y="79952"/>
            <a:ext cx="1072911" cy="1184201"/>
          </a:xfrm>
          <a:prstGeom prst="ellipse">
            <a:avLst/>
          </a:prstGeom>
          <a:solidFill>
            <a:srgbClr val="0A0F2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4" name="Picture 73" descr="A silhouette of a person on a broomstick&#10;&#10;AI-generated content may be incorrect.">
            <a:extLst>
              <a:ext uri="{FF2B5EF4-FFF2-40B4-BE49-F238E27FC236}">
                <a16:creationId xmlns:a16="http://schemas.microsoft.com/office/drawing/2014/main" id="{68068D8E-6EE3-CA74-78A5-A435BF78135F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rcRect t="22794" b="31359"/>
          <a:stretch>
            <a:fillRect/>
          </a:stretch>
        </p:blipFill>
        <p:spPr>
          <a:xfrm>
            <a:off x="-327833" y="5321427"/>
            <a:ext cx="1339085" cy="86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33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73 -0.05124 L 0.70191 -1.30741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50" y="-628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912770" y="4758361"/>
            <a:ext cx="35903" cy="35903"/>
          </a:xfrm>
          <a:prstGeom prst="ellipse">
            <a:avLst/>
          </a:prstGeom>
          <a:solidFill>
            <a:srgbClr val="C7D2EE">
              <a:alpha val="4257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8427278" y="3919646"/>
            <a:ext cx="35912" cy="35912"/>
          </a:xfrm>
          <a:prstGeom prst="ellipse">
            <a:avLst/>
          </a:prstGeom>
          <a:solidFill>
            <a:srgbClr val="C7D2EE">
              <a:alpha val="37608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6101654" y="4246180"/>
            <a:ext cx="29744" cy="29744"/>
          </a:xfrm>
          <a:prstGeom prst="ellipse">
            <a:avLst/>
          </a:prstGeom>
          <a:solidFill>
            <a:srgbClr val="C7D2EE">
              <a:alpha val="3325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 rot="2700000">
            <a:off x="1186871" y="4807165"/>
            <a:ext cx="62567" cy="62567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1693876" y="1135107"/>
            <a:ext cx="28228" cy="28228"/>
          </a:xfrm>
          <a:prstGeom prst="ellipse">
            <a:avLst/>
          </a:prstGeom>
          <a:solidFill>
            <a:srgbClr val="C7D2EE">
              <a:alpha val="3147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8398427" y="4702769"/>
            <a:ext cx="35976" cy="35976"/>
          </a:xfrm>
          <a:prstGeom prst="ellipse">
            <a:avLst/>
          </a:prstGeom>
          <a:solidFill>
            <a:srgbClr val="C7D2EE">
              <a:alpha val="5723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3940280" y="717600"/>
            <a:ext cx="30722" cy="30722"/>
          </a:xfrm>
          <a:prstGeom prst="ellipse">
            <a:avLst/>
          </a:prstGeom>
          <a:solidFill>
            <a:srgbClr val="C7D2EE">
              <a:alpha val="5836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Shape 7"/>
          <p:cNvSpPr/>
          <p:nvPr/>
        </p:nvSpPr>
        <p:spPr>
          <a:xfrm>
            <a:off x="5597583" y="231067"/>
            <a:ext cx="41058" cy="41058"/>
          </a:xfrm>
          <a:prstGeom prst="ellipse">
            <a:avLst/>
          </a:prstGeom>
          <a:solidFill>
            <a:srgbClr val="C7D2EE">
              <a:alpha val="4063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5632413" y="458515"/>
            <a:ext cx="31554" cy="31554"/>
          </a:xfrm>
          <a:prstGeom prst="ellipse">
            <a:avLst/>
          </a:prstGeom>
          <a:solidFill>
            <a:srgbClr val="C7D2EE">
              <a:alpha val="6534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6166694" y="4245954"/>
            <a:ext cx="38479" cy="38479"/>
          </a:xfrm>
          <a:prstGeom prst="ellipse">
            <a:avLst/>
          </a:prstGeom>
          <a:solidFill>
            <a:srgbClr val="C7D2EE">
              <a:alpha val="3469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Shape 10"/>
          <p:cNvSpPr/>
          <p:nvPr/>
        </p:nvSpPr>
        <p:spPr>
          <a:xfrm>
            <a:off x="214975" y="133328"/>
            <a:ext cx="18746" cy="18746"/>
          </a:xfrm>
          <a:prstGeom prst="ellipse">
            <a:avLst/>
          </a:prstGeom>
          <a:solidFill>
            <a:srgbClr val="C7D2EE">
              <a:alpha val="6287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5749828" y="926297"/>
            <a:ext cx="30280" cy="30280"/>
          </a:xfrm>
          <a:prstGeom prst="ellipse">
            <a:avLst/>
          </a:prstGeom>
          <a:solidFill>
            <a:srgbClr val="C7D2EE">
              <a:alpha val="3001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835573" y="999397"/>
            <a:ext cx="37641" cy="37641"/>
          </a:xfrm>
          <a:prstGeom prst="ellipse">
            <a:avLst/>
          </a:prstGeom>
          <a:solidFill>
            <a:srgbClr val="C7D2EE">
              <a:alpha val="4309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Shape 13"/>
          <p:cNvSpPr/>
          <p:nvPr/>
        </p:nvSpPr>
        <p:spPr>
          <a:xfrm>
            <a:off x="1622618" y="571874"/>
            <a:ext cx="42711" cy="42711"/>
          </a:xfrm>
          <a:prstGeom prst="ellipse">
            <a:avLst/>
          </a:prstGeom>
          <a:solidFill>
            <a:srgbClr val="C7D2EE">
              <a:alpha val="3608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3297660" y="4351666"/>
            <a:ext cx="41957" cy="41957"/>
          </a:xfrm>
          <a:prstGeom prst="ellipse">
            <a:avLst/>
          </a:prstGeom>
          <a:solidFill>
            <a:srgbClr val="C7D2EE">
              <a:alpha val="3217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5"/>
          <p:cNvSpPr/>
          <p:nvPr/>
        </p:nvSpPr>
        <p:spPr>
          <a:xfrm rot="2700000">
            <a:off x="7585149" y="4801802"/>
            <a:ext cx="55385" cy="55385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6"/>
          <p:cNvSpPr/>
          <p:nvPr/>
        </p:nvSpPr>
        <p:spPr>
          <a:xfrm>
            <a:off x="2014806" y="4607381"/>
            <a:ext cx="32418" cy="32418"/>
          </a:xfrm>
          <a:prstGeom prst="ellipse">
            <a:avLst/>
          </a:prstGeom>
          <a:solidFill>
            <a:srgbClr val="C7D2EE">
              <a:alpha val="50966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990104" y="4206712"/>
            <a:ext cx="30775" cy="30775"/>
          </a:xfrm>
          <a:prstGeom prst="ellipse">
            <a:avLst/>
          </a:prstGeom>
          <a:solidFill>
            <a:srgbClr val="C7D2EE">
              <a:alpha val="39228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Shape 18"/>
          <p:cNvSpPr/>
          <p:nvPr/>
        </p:nvSpPr>
        <p:spPr>
          <a:xfrm rot="2700000">
            <a:off x="247155" y="1943953"/>
            <a:ext cx="56695" cy="56695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7222913" y="4111975"/>
            <a:ext cx="22975" cy="22975"/>
          </a:xfrm>
          <a:prstGeom prst="ellipse">
            <a:avLst/>
          </a:prstGeom>
          <a:solidFill>
            <a:srgbClr val="C7D2EE">
              <a:alpha val="47757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8443139" y="346864"/>
            <a:ext cx="31386" cy="31386"/>
          </a:xfrm>
          <a:prstGeom prst="ellipse">
            <a:avLst/>
          </a:prstGeom>
          <a:solidFill>
            <a:srgbClr val="C7D2EE">
              <a:alpha val="49989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3" name="Shape 21"/>
          <p:cNvSpPr/>
          <p:nvPr/>
        </p:nvSpPr>
        <p:spPr>
          <a:xfrm>
            <a:off x="278857" y="372515"/>
            <a:ext cx="35011" cy="35011"/>
          </a:xfrm>
          <a:prstGeom prst="ellipse">
            <a:avLst/>
          </a:prstGeom>
          <a:solidFill>
            <a:srgbClr val="C7D2EE">
              <a:alpha val="66777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Shape 22"/>
          <p:cNvSpPr/>
          <p:nvPr/>
        </p:nvSpPr>
        <p:spPr>
          <a:xfrm>
            <a:off x="7866253" y="742939"/>
            <a:ext cx="18807" cy="18807"/>
          </a:xfrm>
          <a:prstGeom prst="ellipse">
            <a:avLst/>
          </a:prstGeom>
          <a:solidFill>
            <a:srgbClr val="C7D2EE">
              <a:alpha val="5671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Shape 23"/>
          <p:cNvSpPr/>
          <p:nvPr/>
        </p:nvSpPr>
        <p:spPr>
          <a:xfrm>
            <a:off x="6940012" y="956870"/>
            <a:ext cx="31170" cy="31170"/>
          </a:xfrm>
          <a:prstGeom prst="ellipse">
            <a:avLst/>
          </a:prstGeom>
          <a:solidFill>
            <a:srgbClr val="C7D2EE">
              <a:alpha val="6657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Shape 24"/>
          <p:cNvSpPr/>
          <p:nvPr/>
        </p:nvSpPr>
        <p:spPr>
          <a:xfrm>
            <a:off x="4385145" y="4219869"/>
            <a:ext cx="29702" cy="29702"/>
          </a:xfrm>
          <a:prstGeom prst="ellipse">
            <a:avLst/>
          </a:prstGeom>
          <a:solidFill>
            <a:srgbClr val="C7D2EE">
              <a:alpha val="5259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7" name="Shape 25"/>
          <p:cNvSpPr/>
          <p:nvPr/>
        </p:nvSpPr>
        <p:spPr>
          <a:xfrm>
            <a:off x="3031206" y="3917250"/>
            <a:ext cx="21772" cy="21772"/>
          </a:xfrm>
          <a:prstGeom prst="ellipse">
            <a:avLst/>
          </a:prstGeom>
          <a:solidFill>
            <a:srgbClr val="C7D2EE">
              <a:alpha val="6123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Shape 26"/>
          <p:cNvSpPr/>
          <p:nvPr/>
        </p:nvSpPr>
        <p:spPr>
          <a:xfrm>
            <a:off x="7650253" y="565459"/>
            <a:ext cx="26132" cy="26132"/>
          </a:xfrm>
          <a:prstGeom prst="ellipse">
            <a:avLst/>
          </a:prstGeom>
          <a:solidFill>
            <a:srgbClr val="C7D2EE">
              <a:alpha val="6592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Shape 27"/>
          <p:cNvSpPr/>
          <p:nvPr/>
        </p:nvSpPr>
        <p:spPr>
          <a:xfrm>
            <a:off x="8418194" y="3955662"/>
            <a:ext cx="27714" cy="27714"/>
          </a:xfrm>
          <a:prstGeom prst="ellipse">
            <a:avLst/>
          </a:prstGeom>
          <a:solidFill>
            <a:srgbClr val="C7D2EE">
              <a:alpha val="6787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Shape 28"/>
          <p:cNvSpPr/>
          <p:nvPr/>
        </p:nvSpPr>
        <p:spPr>
          <a:xfrm rot="2700000">
            <a:off x="5037137" y="3956570"/>
            <a:ext cx="48195" cy="48195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1" name="Shape 29"/>
          <p:cNvSpPr/>
          <p:nvPr/>
        </p:nvSpPr>
        <p:spPr>
          <a:xfrm>
            <a:off x="3679166" y="49934"/>
            <a:ext cx="30018" cy="30018"/>
          </a:xfrm>
          <a:prstGeom prst="ellipse">
            <a:avLst/>
          </a:prstGeom>
          <a:solidFill>
            <a:srgbClr val="C7D2EE">
              <a:alpha val="5334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2" name="Shape 30"/>
          <p:cNvSpPr/>
          <p:nvPr/>
        </p:nvSpPr>
        <p:spPr>
          <a:xfrm>
            <a:off x="39196" y="422522"/>
            <a:ext cx="21465" cy="21465"/>
          </a:xfrm>
          <a:prstGeom prst="ellipse">
            <a:avLst/>
          </a:prstGeom>
          <a:solidFill>
            <a:srgbClr val="C7D2EE">
              <a:alpha val="33057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Shape 31"/>
          <p:cNvSpPr/>
          <p:nvPr/>
        </p:nvSpPr>
        <p:spPr>
          <a:xfrm>
            <a:off x="4235420" y="45289"/>
            <a:ext cx="24686" cy="24686"/>
          </a:xfrm>
          <a:prstGeom prst="ellipse">
            <a:avLst/>
          </a:prstGeom>
          <a:solidFill>
            <a:srgbClr val="C7D2EE">
              <a:alpha val="41289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4" name="Shape 32"/>
          <p:cNvSpPr/>
          <p:nvPr/>
        </p:nvSpPr>
        <p:spPr>
          <a:xfrm>
            <a:off x="7137316" y="415299"/>
            <a:ext cx="36087" cy="36087"/>
          </a:xfrm>
          <a:prstGeom prst="ellipse">
            <a:avLst/>
          </a:prstGeom>
          <a:solidFill>
            <a:srgbClr val="C7D2EE">
              <a:alpha val="61321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5" name="Shape 33"/>
          <p:cNvSpPr/>
          <p:nvPr/>
        </p:nvSpPr>
        <p:spPr>
          <a:xfrm rot="2700000">
            <a:off x="5234114" y="4704561"/>
            <a:ext cx="75943" cy="75943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Shape 34"/>
          <p:cNvSpPr/>
          <p:nvPr/>
        </p:nvSpPr>
        <p:spPr>
          <a:xfrm>
            <a:off x="1379450" y="4633764"/>
            <a:ext cx="18439" cy="18439"/>
          </a:xfrm>
          <a:prstGeom prst="ellipse">
            <a:avLst/>
          </a:prstGeom>
          <a:solidFill>
            <a:srgbClr val="C7D2EE">
              <a:alpha val="58273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7" name="Shape 35"/>
          <p:cNvSpPr/>
          <p:nvPr/>
        </p:nvSpPr>
        <p:spPr>
          <a:xfrm>
            <a:off x="2280792" y="640730"/>
            <a:ext cx="22369" cy="22369"/>
          </a:xfrm>
          <a:prstGeom prst="ellipse">
            <a:avLst/>
          </a:prstGeom>
          <a:solidFill>
            <a:srgbClr val="C7D2EE">
              <a:alpha val="3653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8" name="Shape 36"/>
          <p:cNvSpPr/>
          <p:nvPr/>
        </p:nvSpPr>
        <p:spPr>
          <a:xfrm rot="2700000">
            <a:off x="4996748" y="3886129"/>
            <a:ext cx="53436" cy="53436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9" name="Shape 37"/>
          <p:cNvSpPr/>
          <p:nvPr/>
        </p:nvSpPr>
        <p:spPr>
          <a:xfrm>
            <a:off x="7546795" y="4591760"/>
            <a:ext cx="18457" cy="18457"/>
          </a:xfrm>
          <a:prstGeom prst="ellipse">
            <a:avLst/>
          </a:prstGeom>
          <a:solidFill>
            <a:srgbClr val="C7D2EE">
              <a:alpha val="48937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0" name="Shape 38"/>
          <p:cNvSpPr/>
          <p:nvPr/>
        </p:nvSpPr>
        <p:spPr>
          <a:xfrm>
            <a:off x="6550290" y="1035620"/>
            <a:ext cx="27809" cy="27809"/>
          </a:xfrm>
          <a:prstGeom prst="ellipse">
            <a:avLst/>
          </a:prstGeom>
          <a:solidFill>
            <a:srgbClr val="C7D2EE">
              <a:alpha val="55706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1" name="Shape 39"/>
          <p:cNvSpPr/>
          <p:nvPr/>
        </p:nvSpPr>
        <p:spPr>
          <a:xfrm>
            <a:off x="6437139" y="4492540"/>
            <a:ext cx="26917" cy="26917"/>
          </a:xfrm>
          <a:prstGeom prst="ellipse">
            <a:avLst/>
          </a:prstGeom>
          <a:solidFill>
            <a:srgbClr val="C7D2EE">
              <a:alpha val="48862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2" name="Shape 40"/>
          <p:cNvSpPr/>
          <p:nvPr/>
        </p:nvSpPr>
        <p:spPr>
          <a:xfrm>
            <a:off x="2714445" y="797074"/>
            <a:ext cx="26309" cy="26309"/>
          </a:xfrm>
          <a:prstGeom prst="ellipse">
            <a:avLst/>
          </a:prstGeom>
          <a:solidFill>
            <a:srgbClr val="C7D2EE">
              <a:alpha val="66256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3" name="Shape 41"/>
          <p:cNvSpPr/>
          <p:nvPr/>
        </p:nvSpPr>
        <p:spPr>
          <a:xfrm>
            <a:off x="2137346" y="156078"/>
            <a:ext cx="26753" cy="26753"/>
          </a:xfrm>
          <a:prstGeom prst="ellipse">
            <a:avLst/>
          </a:prstGeom>
          <a:solidFill>
            <a:srgbClr val="C7D2EE">
              <a:alpha val="33378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4" name="Shape 42"/>
          <p:cNvSpPr/>
          <p:nvPr/>
        </p:nvSpPr>
        <p:spPr>
          <a:xfrm>
            <a:off x="8159383" y="275892"/>
            <a:ext cx="42295" cy="42295"/>
          </a:xfrm>
          <a:prstGeom prst="ellipse">
            <a:avLst/>
          </a:prstGeom>
          <a:solidFill>
            <a:srgbClr val="C7D2EE">
              <a:alpha val="38489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5" name="Shape 43"/>
          <p:cNvSpPr/>
          <p:nvPr/>
        </p:nvSpPr>
        <p:spPr>
          <a:xfrm rot="2700000">
            <a:off x="4265618" y="4536367"/>
            <a:ext cx="58286" cy="58286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6" name="Shape 44"/>
          <p:cNvSpPr/>
          <p:nvPr/>
        </p:nvSpPr>
        <p:spPr>
          <a:xfrm>
            <a:off x="8261889" y="988401"/>
            <a:ext cx="22324" cy="22324"/>
          </a:xfrm>
          <a:prstGeom prst="ellipse">
            <a:avLst/>
          </a:prstGeom>
          <a:solidFill>
            <a:srgbClr val="C7D2EE">
              <a:alpha val="33245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7" name="Shape 45"/>
          <p:cNvSpPr/>
          <p:nvPr/>
        </p:nvSpPr>
        <p:spPr>
          <a:xfrm>
            <a:off x="4354983" y="4343726"/>
            <a:ext cx="28105" cy="28105"/>
          </a:xfrm>
          <a:prstGeom prst="ellipse">
            <a:avLst/>
          </a:prstGeom>
          <a:solidFill>
            <a:srgbClr val="C7D2EE">
              <a:alpha val="55194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9" name="Shape 47"/>
          <p:cNvSpPr/>
          <p:nvPr/>
        </p:nvSpPr>
        <p:spPr>
          <a:xfrm>
            <a:off x="554104" y="4855991"/>
            <a:ext cx="43935" cy="43935"/>
          </a:xfrm>
          <a:prstGeom prst="ellipse">
            <a:avLst/>
          </a:prstGeom>
          <a:solidFill>
            <a:srgbClr val="0A0F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827937" y="399436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BEFORE WE BEGIN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835573" y="643883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Ancient Greece: Gods and Goddesses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6955597" y="79952"/>
            <a:ext cx="621792" cy="621792"/>
          </a:xfrm>
          <a:prstGeom prst="ellipse">
            <a:avLst/>
          </a:prstGeom>
          <a:solidFill>
            <a:srgbClr val="EBD9A6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8" name="Shape 56"/>
          <p:cNvSpPr/>
          <p:nvPr/>
        </p:nvSpPr>
        <p:spPr>
          <a:xfrm>
            <a:off x="6869443" y="136041"/>
            <a:ext cx="596920" cy="596920"/>
          </a:xfrm>
          <a:prstGeom prst="ellipse">
            <a:avLst/>
          </a:prstGeom>
          <a:solidFill>
            <a:srgbClr val="0A0F2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9" name="Text 57"/>
          <p:cNvSpPr/>
          <p:nvPr/>
        </p:nvSpPr>
        <p:spPr>
          <a:xfrm>
            <a:off x="854393" y="1757700"/>
            <a:ext cx="7600165" cy="18560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ct val="115000"/>
              </a:lnSpc>
            </a:pPr>
            <a:r>
              <a:rPr lang="en-US" sz="1900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Hekate</a:t>
            </a:r>
            <a:r>
              <a:rPr lang="en-US" sz="1900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 is a good witch from </a:t>
            </a:r>
            <a:r>
              <a:rPr lang="en-US" sz="1900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Ancient Greece</a:t>
            </a:r>
            <a:r>
              <a:rPr lang="en-US" sz="1900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, </a:t>
            </a:r>
            <a:r>
              <a:rPr lang="en-US" sz="1900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3000</a:t>
            </a:r>
            <a:r>
              <a:rPr lang="en-US" sz="1900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 years ago</a:t>
            </a:r>
          </a:p>
          <a:p>
            <a:pPr>
              <a:lnSpc>
                <a:spcPct val="115000"/>
              </a:lnSpc>
            </a:pPr>
            <a:r>
              <a:rPr lang="en-US" sz="1900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And she’s not just any witch….she’s the goddess of witchcraft</a:t>
            </a:r>
          </a:p>
          <a:p>
            <a:pPr>
              <a:lnSpc>
                <a:spcPct val="115000"/>
              </a:lnSpc>
            </a:pPr>
            <a:endParaRPr lang="en-US" sz="1900" dirty="0">
              <a:solidFill>
                <a:srgbClr val="E8EAF4"/>
              </a:solidFill>
              <a:latin typeface="Didot" panose="02000503000000020003" pitchFamily="2" charset="-79"/>
              <a:ea typeface="Cambria" pitchFamily="34" charset="-122"/>
              <a:cs typeface="Didot" panose="02000503000000020003" pitchFamily="2" charset="-79"/>
            </a:endParaRPr>
          </a:p>
          <a:p>
            <a:pPr>
              <a:lnSpc>
                <a:spcPct val="115000"/>
              </a:lnSpc>
            </a:pPr>
            <a:r>
              <a:rPr lang="en-US" sz="1900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Ancient Greek believed and worshipped many gods and goddesses: not just one.</a:t>
            </a:r>
          </a:p>
          <a:p>
            <a:pPr>
              <a:lnSpc>
                <a:spcPct val="115000"/>
              </a:lnSpc>
            </a:pPr>
            <a:endParaRPr lang="en-US" sz="1900" dirty="0">
              <a:solidFill>
                <a:srgbClr val="E8EAF4"/>
              </a:solidFill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>
              <a:lnSpc>
                <a:spcPct val="115000"/>
              </a:lnSpc>
            </a:pPr>
            <a:endParaRPr lang="en-US" sz="1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1" name="Picture 50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E9CA4FE8-9179-6D5D-8D53-ECC3D28F200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52" name="Picture 51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A3AA28B0-48E1-4AE5-F5A2-BCC083CE8E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  <p:pic>
        <p:nvPicPr>
          <p:cNvPr id="75" name="Picture 74" descr="A group of people in ancient greek clothing&#10;&#10;AI-generated content may be incorrect.">
            <a:extLst>
              <a:ext uri="{FF2B5EF4-FFF2-40B4-BE49-F238E27FC236}">
                <a16:creationId xmlns:a16="http://schemas.microsoft.com/office/drawing/2014/main" id="{5A554D95-4133-BB5E-FC0A-5D9515D6E0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568" y="-747584"/>
            <a:ext cx="8020632" cy="5671154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7B010E40-3195-7F4A-81E9-8938F6D4CB26}"/>
              </a:ext>
            </a:extLst>
          </p:cNvPr>
          <p:cNvSpPr txBox="1"/>
          <p:nvPr/>
        </p:nvSpPr>
        <p:spPr>
          <a:xfrm>
            <a:off x="777240" y="522920"/>
            <a:ext cx="7367892" cy="716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1800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These are the Olympian gods, the ruling gods and goddesses of ancient Greece. Can you name any?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2201DEE9-64DC-AC84-4D9E-8F2BD8A4C3C6}"/>
              </a:ext>
            </a:extLst>
          </p:cNvPr>
          <p:cNvSpPr txBox="1"/>
          <p:nvPr/>
        </p:nvSpPr>
        <p:spPr>
          <a:xfrm>
            <a:off x="994787" y="2962665"/>
            <a:ext cx="8290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Zeus</a:t>
            </a:r>
            <a:br>
              <a:rPr lang="en-US" sz="1800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</a:br>
            <a:endParaRPr lang="en-US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382A0502-79B2-3913-63A1-021B6638BEB3}"/>
              </a:ext>
            </a:extLst>
          </p:cNvPr>
          <p:cNvSpPr txBox="1"/>
          <p:nvPr/>
        </p:nvSpPr>
        <p:spPr>
          <a:xfrm>
            <a:off x="1872885" y="2934570"/>
            <a:ext cx="988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Hera</a:t>
            </a:r>
            <a:br>
              <a:rPr lang="en-US" sz="1800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</a:br>
            <a:endParaRPr lang="en-US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A2093D0-67B8-278B-729F-85AA4B0F7ED9}"/>
              </a:ext>
            </a:extLst>
          </p:cNvPr>
          <p:cNvSpPr txBox="1"/>
          <p:nvPr/>
        </p:nvSpPr>
        <p:spPr>
          <a:xfrm>
            <a:off x="3967845" y="3603916"/>
            <a:ext cx="10858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Hestia</a:t>
            </a:r>
            <a:endParaRPr lang="en-US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8EF5AEE-4885-2ECC-31FE-9DD06B2D5624}"/>
              </a:ext>
            </a:extLst>
          </p:cNvPr>
          <p:cNvSpPr txBox="1"/>
          <p:nvPr/>
        </p:nvSpPr>
        <p:spPr>
          <a:xfrm>
            <a:off x="3347961" y="3343942"/>
            <a:ext cx="1207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Poseidon </a:t>
            </a:r>
            <a:endParaRPr lang="en-US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A151728-04EB-6856-2B2F-D3F0A9777CAC}"/>
              </a:ext>
            </a:extLst>
          </p:cNvPr>
          <p:cNvSpPr txBox="1"/>
          <p:nvPr/>
        </p:nvSpPr>
        <p:spPr>
          <a:xfrm>
            <a:off x="2449417" y="3224036"/>
            <a:ext cx="12071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Athena </a:t>
            </a:r>
            <a:endParaRPr lang="en-US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84EF816-8DCB-01B8-3DC5-8A04350AA206}"/>
              </a:ext>
            </a:extLst>
          </p:cNvPr>
          <p:cNvSpPr txBox="1"/>
          <p:nvPr/>
        </p:nvSpPr>
        <p:spPr>
          <a:xfrm>
            <a:off x="4580188" y="3866818"/>
            <a:ext cx="12101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Apollo </a:t>
            </a:r>
            <a:endParaRPr lang="en-US" dirty="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A63DEE60-04F6-BB91-ADA8-77150FB3B4A6}"/>
              </a:ext>
            </a:extLst>
          </p:cNvPr>
          <p:cNvSpPr txBox="1"/>
          <p:nvPr/>
        </p:nvSpPr>
        <p:spPr>
          <a:xfrm>
            <a:off x="6620080" y="1418471"/>
            <a:ext cx="1083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Hermes</a:t>
            </a:r>
            <a:endParaRPr lang="en-US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1C1396D-9326-1EB7-58DA-134FC02C06C4}"/>
              </a:ext>
            </a:extLst>
          </p:cNvPr>
          <p:cNvSpPr txBox="1"/>
          <p:nvPr/>
        </p:nvSpPr>
        <p:spPr>
          <a:xfrm>
            <a:off x="5348942" y="4108847"/>
            <a:ext cx="14438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Artemis </a:t>
            </a:r>
            <a:endParaRPr lang="en-US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D1F2A87A-50EE-0069-38C6-F6614E314072}"/>
              </a:ext>
            </a:extLst>
          </p:cNvPr>
          <p:cNvSpPr txBox="1"/>
          <p:nvPr/>
        </p:nvSpPr>
        <p:spPr>
          <a:xfrm>
            <a:off x="6094303" y="4504166"/>
            <a:ext cx="6856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Ares</a:t>
            </a:r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7198D875-8327-626D-8588-776022233DFF}"/>
              </a:ext>
            </a:extLst>
          </p:cNvPr>
          <p:cNvSpPr txBox="1"/>
          <p:nvPr/>
        </p:nvSpPr>
        <p:spPr>
          <a:xfrm>
            <a:off x="6861601" y="4747765"/>
            <a:ext cx="13106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Aphrodite </a:t>
            </a:r>
            <a:endParaRPr lang="en-US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A0171C2-EA0F-6766-6762-633CC730E9A4}"/>
              </a:ext>
            </a:extLst>
          </p:cNvPr>
          <p:cNvSpPr txBox="1"/>
          <p:nvPr/>
        </p:nvSpPr>
        <p:spPr>
          <a:xfrm>
            <a:off x="7391310" y="2904263"/>
            <a:ext cx="13869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Hephaestus</a:t>
            </a:r>
            <a:endParaRPr lang="en-US" dirty="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FAAF7B1C-B1D3-2D9C-10B8-E49B13E16A1E}"/>
              </a:ext>
            </a:extLst>
          </p:cNvPr>
          <p:cNvSpPr txBox="1"/>
          <p:nvPr/>
        </p:nvSpPr>
        <p:spPr>
          <a:xfrm>
            <a:off x="8084762" y="4536508"/>
            <a:ext cx="1083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Demeter</a:t>
            </a:r>
            <a:endParaRPr 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0661C24-1EAC-CD1D-94D4-4CA717F48FBD}"/>
              </a:ext>
            </a:extLst>
          </p:cNvPr>
          <p:cNvSpPr txBox="1"/>
          <p:nvPr/>
        </p:nvSpPr>
        <p:spPr>
          <a:xfrm>
            <a:off x="731257" y="3555482"/>
            <a:ext cx="15490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King of the Gods and storms </a:t>
            </a:r>
            <a:endParaRPr lang="en-US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659EB9B8-1846-F46B-0440-E759A69F04C7}"/>
              </a:ext>
            </a:extLst>
          </p:cNvPr>
          <p:cNvSpPr txBox="1"/>
          <p:nvPr/>
        </p:nvSpPr>
        <p:spPr>
          <a:xfrm>
            <a:off x="731257" y="3555482"/>
            <a:ext cx="15490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Queen of the gods and marriage</a:t>
            </a:r>
            <a:endParaRPr lang="en-US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8805EE-D4FA-349F-E649-669260E4531F}"/>
              </a:ext>
            </a:extLst>
          </p:cNvPr>
          <p:cNvSpPr txBox="1"/>
          <p:nvPr/>
        </p:nvSpPr>
        <p:spPr>
          <a:xfrm>
            <a:off x="743206" y="3555482"/>
            <a:ext cx="15490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Goddess of wisdom and war</a:t>
            </a:r>
            <a:endParaRPr lang="en-US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C18786D-512B-05DB-EB48-97F095634B32}"/>
              </a:ext>
            </a:extLst>
          </p:cNvPr>
          <p:cNvSpPr txBox="1"/>
          <p:nvPr/>
        </p:nvSpPr>
        <p:spPr>
          <a:xfrm>
            <a:off x="731483" y="3555482"/>
            <a:ext cx="1549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God of the seas</a:t>
            </a:r>
            <a:endParaRPr lang="en-US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499D670-3826-57E6-1C85-99A4816D4D9B}"/>
              </a:ext>
            </a:extLst>
          </p:cNvPr>
          <p:cNvSpPr txBox="1"/>
          <p:nvPr/>
        </p:nvSpPr>
        <p:spPr>
          <a:xfrm>
            <a:off x="743206" y="3555482"/>
            <a:ext cx="15490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Goddess of hearth and home</a:t>
            </a:r>
            <a:endParaRPr lang="en-US" dirty="0"/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0895549-060F-FDD1-9B18-8D464108A39A}"/>
              </a:ext>
            </a:extLst>
          </p:cNvPr>
          <p:cNvSpPr txBox="1"/>
          <p:nvPr/>
        </p:nvSpPr>
        <p:spPr>
          <a:xfrm>
            <a:off x="743206" y="3555482"/>
            <a:ext cx="154906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God of the sun, music, and medicine</a:t>
            </a:r>
            <a:endParaRPr lang="en-US" dirty="0"/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9CAC41F-46D7-CCFF-616D-9D537972E220}"/>
              </a:ext>
            </a:extLst>
          </p:cNvPr>
          <p:cNvSpPr txBox="1"/>
          <p:nvPr/>
        </p:nvSpPr>
        <p:spPr>
          <a:xfrm>
            <a:off x="742979" y="3555482"/>
            <a:ext cx="15490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Goddess of the moon and the hunt</a:t>
            </a:r>
            <a:endParaRPr lang="en-US" dirty="0"/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7E6F8377-07C3-0DD5-BBB0-470E7CCF27E1}"/>
              </a:ext>
            </a:extLst>
          </p:cNvPr>
          <p:cNvSpPr txBox="1"/>
          <p:nvPr/>
        </p:nvSpPr>
        <p:spPr>
          <a:xfrm>
            <a:off x="751577" y="3543945"/>
            <a:ext cx="15490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God of War</a:t>
            </a:r>
            <a:endParaRPr lang="en-US" dirty="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A7C23493-9A27-15C8-8E5C-29E9948D49DE}"/>
              </a:ext>
            </a:extLst>
          </p:cNvPr>
          <p:cNvSpPr txBox="1"/>
          <p:nvPr/>
        </p:nvSpPr>
        <p:spPr>
          <a:xfrm>
            <a:off x="731257" y="3555482"/>
            <a:ext cx="15490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The messenger god</a:t>
            </a:r>
            <a:endParaRPr lang="en-US" dirty="0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7DBD314-82F3-BF13-9195-A8C7B7AD70AD}"/>
              </a:ext>
            </a:extLst>
          </p:cNvPr>
          <p:cNvSpPr txBox="1"/>
          <p:nvPr/>
        </p:nvSpPr>
        <p:spPr>
          <a:xfrm>
            <a:off x="742893" y="3555482"/>
            <a:ext cx="1549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Goddess of love</a:t>
            </a:r>
            <a:endParaRPr lang="en-US" dirty="0"/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33286872-5910-6E37-908C-3690D0F80ED9}"/>
              </a:ext>
            </a:extLst>
          </p:cNvPr>
          <p:cNvSpPr txBox="1"/>
          <p:nvPr/>
        </p:nvSpPr>
        <p:spPr>
          <a:xfrm>
            <a:off x="742752" y="3555482"/>
            <a:ext cx="1549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cs typeface="Didot" panose="02000503000000020003" pitchFamily="2" charset="-79"/>
              </a:rPr>
              <a:t>God of the forge</a:t>
            </a:r>
            <a:endParaRPr lang="en-US" dirty="0"/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8BEDA0C-65A4-7452-08AC-757F9A835F63}"/>
              </a:ext>
            </a:extLst>
          </p:cNvPr>
          <p:cNvSpPr txBox="1"/>
          <p:nvPr/>
        </p:nvSpPr>
        <p:spPr>
          <a:xfrm>
            <a:off x="731257" y="3565532"/>
            <a:ext cx="1549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Goddess of the harvest</a:t>
            </a:r>
            <a:endParaRPr lang="en-US" dirty="0"/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6D5906F-D87B-5FCB-A6FA-34E80154C0AB}"/>
              </a:ext>
            </a:extLst>
          </p:cNvPr>
          <p:cNvSpPr txBox="1"/>
          <p:nvPr/>
        </p:nvSpPr>
        <p:spPr>
          <a:xfrm>
            <a:off x="731257" y="3545457"/>
            <a:ext cx="15490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EBDA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But where is Hekate?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59" grpId="0" animBg="1"/>
      <p:bldP spid="79" grpId="0"/>
      <p:bldP spid="82" grpId="0"/>
      <p:bldP spid="83" grpId="0"/>
      <p:bldP spid="84" grpId="0"/>
      <p:bldP spid="85" grpId="0"/>
      <p:bldP spid="86" grpId="0"/>
      <p:bldP spid="89" grpId="0"/>
      <p:bldP spid="91" grpId="0"/>
      <p:bldP spid="92" grpId="0"/>
      <p:bldP spid="93" grpId="0"/>
      <p:bldP spid="94" grpId="0"/>
      <p:bldP spid="96" grpId="0"/>
      <p:bldP spid="97" grpId="0"/>
      <p:bldP spid="98" grpId="0"/>
      <p:bldP spid="98" grpId="1"/>
      <p:bldP spid="100" grpId="0"/>
      <p:bldP spid="100" grpId="1"/>
      <p:bldP spid="101" grpId="0"/>
      <p:bldP spid="101" grpId="1"/>
      <p:bldP spid="102" grpId="0"/>
      <p:bldP spid="102" grpId="1"/>
      <p:bldP spid="103" grpId="0"/>
      <p:bldP spid="103" grpId="1"/>
      <p:bldP spid="104" grpId="0"/>
      <p:bldP spid="104" grpId="1"/>
      <p:bldP spid="105" grpId="0"/>
      <p:bldP spid="105" grpId="1"/>
      <p:bldP spid="110" grpId="0"/>
      <p:bldP spid="110" grpId="1"/>
      <p:bldP spid="111" grpId="0"/>
      <p:bldP spid="111" grpId="1"/>
      <p:bldP spid="112" grpId="0"/>
      <p:bldP spid="112" grpId="1"/>
      <p:bldP spid="113" grpId="0"/>
      <p:bldP spid="113" grpId="1"/>
      <p:bldP spid="114" grpId="0"/>
      <p:bldP spid="114" grpId="1"/>
      <p:bldP spid="1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65"/>
          <p:cNvSpPr/>
          <p:nvPr/>
        </p:nvSpPr>
        <p:spPr>
          <a:xfrm>
            <a:off x="7301484" y="2852928"/>
            <a:ext cx="786384" cy="786384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" name="Shape 0"/>
          <p:cNvSpPr/>
          <p:nvPr/>
        </p:nvSpPr>
        <p:spPr>
          <a:xfrm rot="2700000">
            <a:off x="2618893" y="4565948"/>
            <a:ext cx="78039" cy="78039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 rot="2700000">
            <a:off x="245629" y="3576882"/>
            <a:ext cx="47419" cy="47419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>
            <a:off x="3380939" y="279584"/>
            <a:ext cx="34204" cy="34204"/>
          </a:xfrm>
          <a:prstGeom prst="ellipse">
            <a:avLst/>
          </a:prstGeom>
          <a:solidFill>
            <a:srgbClr val="C7D2EE">
              <a:alpha val="3855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581252" y="582940"/>
            <a:ext cx="17686" cy="17686"/>
          </a:xfrm>
          <a:prstGeom prst="ellipse">
            <a:avLst/>
          </a:prstGeom>
          <a:solidFill>
            <a:srgbClr val="C7D2EE">
              <a:alpha val="3662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312102" y="383080"/>
            <a:ext cx="18253" cy="18253"/>
          </a:xfrm>
          <a:prstGeom prst="ellipse">
            <a:avLst/>
          </a:prstGeom>
          <a:solidFill>
            <a:srgbClr val="C7D2EE">
              <a:alpha val="3628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943948" y="1212789"/>
            <a:ext cx="25958" cy="25958"/>
          </a:xfrm>
          <a:prstGeom prst="ellipse">
            <a:avLst/>
          </a:prstGeom>
          <a:solidFill>
            <a:srgbClr val="C7D2EE">
              <a:alpha val="6060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682902" y="900886"/>
            <a:ext cx="40668" cy="40668"/>
          </a:xfrm>
          <a:prstGeom prst="ellipse">
            <a:avLst/>
          </a:prstGeom>
          <a:solidFill>
            <a:srgbClr val="C7D2EE">
              <a:alpha val="3838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210477" y="134177"/>
            <a:ext cx="27444" cy="27444"/>
          </a:xfrm>
          <a:prstGeom prst="ellipse">
            <a:avLst/>
          </a:prstGeom>
          <a:solidFill>
            <a:srgbClr val="C7D2EE">
              <a:alpha val="4159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134407" y="586839"/>
            <a:ext cx="19985" cy="19985"/>
          </a:xfrm>
          <a:prstGeom prst="ellipse">
            <a:avLst/>
          </a:prstGeom>
          <a:solidFill>
            <a:srgbClr val="C7D2EE">
              <a:alpha val="4470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322934" y="4596991"/>
            <a:ext cx="39932" cy="39932"/>
          </a:xfrm>
          <a:prstGeom prst="ellipse">
            <a:avLst/>
          </a:prstGeom>
          <a:solidFill>
            <a:srgbClr val="C7D2EE">
              <a:alpha val="6377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 rot="2700000">
            <a:off x="5230988" y="4647852"/>
            <a:ext cx="62177" cy="62177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8983474" y="4156280"/>
            <a:ext cx="26978" cy="26978"/>
          </a:xfrm>
          <a:prstGeom prst="ellipse">
            <a:avLst/>
          </a:prstGeom>
          <a:solidFill>
            <a:srgbClr val="C7D2EE">
              <a:alpha val="3154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8797912" y="2449685"/>
            <a:ext cx="29950" cy="29950"/>
          </a:xfrm>
          <a:prstGeom prst="ellipse">
            <a:avLst/>
          </a:prstGeom>
          <a:solidFill>
            <a:srgbClr val="C7D2EE">
              <a:alpha val="3750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8580383" y="497401"/>
            <a:ext cx="39649" cy="39649"/>
          </a:xfrm>
          <a:prstGeom prst="ellipse">
            <a:avLst/>
          </a:prstGeom>
          <a:solidFill>
            <a:srgbClr val="C7D2EE">
              <a:alpha val="6509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7053456" y="60499"/>
            <a:ext cx="32138" cy="32138"/>
          </a:xfrm>
          <a:prstGeom prst="ellipse">
            <a:avLst/>
          </a:prstGeom>
          <a:solidFill>
            <a:srgbClr val="C7D2EE">
              <a:alpha val="5998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 rot="2700000">
            <a:off x="2984121" y="937882"/>
            <a:ext cx="61387" cy="61387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5329907" y="695328"/>
            <a:ext cx="43417" cy="43417"/>
          </a:xfrm>
          <a:prstGeom prst="ellipse">
            <a:avLst/>
          </a:prstGeom>
          <a:solidFill>
            <a:srgbClr val="C7D2EE">
              <a:alpha val="4502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410755" y="4626265"/>
            <a:ext cx="16609" cy="16609"/>
          </a:xfrm>
          <a:prstGeom prst="ellipse">
            <a:avLst/>
          </a:prstGeom>
          <a:solidFill>
            <a:srgbClr val="C7D2EE">
              <a:alpha val="3455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943170" y="1026559"/>
            <a:ext cx="40747" cy="40747"/>
          </a:xfrm>
          <a:prstGeom prst="ellipse">
            <a:avLst/>
          </a:prstGeom>
          <a:solidFill>
            <a:srgbClr val="C7D2EE">
              <a:alpha val="6446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 rot="2700000">
            <a:off x="5209142" y="641518"/>
            <a:ext cx="48933" cy="48933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8699861" y="423227"/>
            <a:ext cx="39443" cy="39443"/>
          </a:xfrm>
          <a:prstGeom prst="ellipse">
            <a:avLst/>
          </a:prstGeom>
          <a:solidFill>
            <a:srgbClr val="C7D2EE">
              <a:alpha val="5231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2718723" y="117558"/>
            <a:ext cx="28532" cy="28532"/>
          </a:xfrm>
          <a:prstGeom prst="ellipse">
            <a:avLst/>
          </a:prstGeom>
          <a:solidFill>
            <a:srgbClr val="C7D2EE">
              <a:alpha val="5402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7017289" y="8898"/>
            <a:ext cx="37622" cy="37622"/>
          </a:xfrm>
          <a:prstGeom prst="ellipse">
            <a:avLst/>
          </a:prstGeom>
          <a:solidFill>
            <a:srgbClr val="C7D2EE">
              <a:alpha val="6293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5143822" y="864348"/>
            <a:ext cx="39889" cy="39889"/>
          </a:xfrm>
          <a:prstGeom prst="ellipse">
            <a:avLst/>
          </a:prstGeom>
          <a:solidFill>
            <a:srgbClr val="C7D2EE">
              <a:alpha val="4675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089001" y="797321"/>
            <a:ext cx="39089" cy="39089"/>
          </a:xfrm>
          <a:prstGeom prst="ellipse">
            <a:avLst/>
          </a:prstGeom>
          <a:solidFill>
            <a:srgbClr val="C7D2EE">
              <a:alpha val="4891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8613296" y="1194281"/>
            <a:ext cx="28000" cy="28000"/>
          </a:xfrm>
          <a:prstGeom prst="ellipse">
            <a:avLst/>
          </a:prstGeom>
          <a:solidFill>
            <a:srgbClr val="C7D2EE">
              <a:alpha val="3874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1742764" y="1025066"/>
            <a:ext cx="19216" cy="19216"/>
          </a:xfrm>
          <a:prstGeom prst="ellipse">
            <a:avLst/>
          </a:prstGeom>
          <a:solidFill>
            <a:srgbClr val="C7D2EE">
              <a:alpha val="5366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 rot="2700000">
            <a:off x="6250981" y="524740"/>
            <a:ext cx="79280" cy="79280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3741777" y="1054979"/>
            <a:ext cx="25592" cy="25592"/>
          </a:xfrm>
          <a:prstGeom prst="ellipse">
            <a:avLst/>
          </a:prstGeom>
          <a:solidFill>
            <a:srgbClr val="C7D2EE">
              <a:alpha val="4547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6885953" y="1109452"/>
            <a:ext cx="37580" cy="37580"/>
          </a:xfrm>
          <a:prstGeom prst="ellipse">
            <a:avLst/>
          </a:prstGeom>
          <a:solidFill>
            <a:srgbClr val="C7D2EE">
              <a:alpha val="3885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 rot="2700000">
            <a:off x="2255692" y="959510"/>
            <a:ext cx="73021" cy="73021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3770546" y="4615616"/>
            <a:ext cx="28970" cy="28970"/>
          </a:xfrm>
          <a:prstGeom prst="ellipse">
            <a:avLst/>
          </a:prstGeom>
          <a:solidFill>
            <a:srgbClr val="C7D2EE">
              <a:alpha val="51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427651" y="987987"/>
            <a:ext cx="36183" cy="36183"/>
          </a:xfrm>
          <a:prstGeom prst="ellipse">
            <a:avLst/>
          </a:prstGeom>
          <a:solidFill>
            <a:srgbClr val="C7D2EE">
              <a:alpha val="3122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8470158" y="4562950"/>
            <a:ext cx="23062" cy="23062"/>
          </a:xfrm>
          <a:prstGeom prst="ellipse">
            <a:avLst/>
          </a:prstGeom>
          <a:solidFill>
            <a:srgbClr val="C7D2EE">
              <a:alpha val="4242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 rot="2700000">
            <a:off x="4524206" y="458512"/>
            <a:ext cx="55581" cy="55581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583112" y="4598577"/>
            <a:ext cx="23550" cy="23550"/>
          </a:xfrm>
          <a:prstGeom prst="ellipse">
            <a:avLst/>
          </a:prstGeom>
          <a:solidFill>
            <a:srgbClr val="C7D2EE">
              <a:alpha val="3984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7557269" y="373825"/>
            <a:ext cx="17196" cy="17196"/>
          </a:xfrm>
          <a:prstGeom prst="ellipse">
            <a:avLst/>
          </a:prstGeom>
          <a:solidFill>
            <a:srgbClr val="C7D2EE">
              <a:alpha val="5536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5998301" y="4635321"/>
            <a:ext cx="29894" cy="29894"/>
          </a:xfrm>
          <a:prstGeom prst="ellipse">
            <a:avLst/>
          </a:prstGeom>
          <a:solidFill>
            <a:srgbClr val="C7D2EE">
              <a:alpha val="5891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1534538" y="468975"/>
            <a:ext cx="19065" cy="19065"/>
          </a:xfrm>
          <a:prstGeom prst="ellipse">
            <a:avLst/>
          </a:prstGeom>
          <a:solidFill>
            <a:srgbClr val="C7D2EE">
              <a:alpha val="544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 rot="2700000">
            <a:off x="7162649" y="309367"/>
            <a:ext cx="72440" cy="72440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5852689" y="303789"/>
            <a:ext cx="26205" cy="26205"/>
          </a:xfrm>
          <a:prstGeom prst="ellipse">
            <a:avLst/>
          </a:prstGeom>
          <a:solidFill>
            <a:srgbClr val="C7D2EE">
              <a:alpha val="6416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5862168" y="4455458"/>
            <a:ext cx="43565" cy="43565"/>
          </a:xfrm>
          <a:prstGeom prst="ellipse">
            <a:avLst/>
          </a:prstGeom>
          <a:solidFill>
            <a:srgbClr val="C7D2EE">
              <a:alpha val="4382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2286594" y="29238"/>
            <a:ext cx="32257" cy="32257"/>
          </a:xfrm>
          <a:prstGeom prst="ellipse">
            <a:avLst/>
          </a:prstGeom>
          <a:solidFill>
            <a:srgbClr val="C7D2EE">
              <a:alpha val="4044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136742" y="1531440"/>
            <a:ext cx="38725" cy="38725"/>
          </a:xfrm>
          <a:prstGeom prst="ellipse">
            <a:avLst/>
          </a:prstGeom>
          <a:solidFill>
            <a:srgbClr val="C7D2EE">
              <a:alpha val="5351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4266650" y="105550"/>
            <a:ext cx="43838" cy="43838"/>
          </a:xfrm>
          <a:prstGeom prst="ellipse">
            <a:avLst/>
          </a:prstGeom>
          <a:solidFill>
            <a:srgbClr val="C7D2EE">
              <a:alpha val="5917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2584893" y="467707"/>
            <a:ext cx="26264" cy="26264"/>
          </a:xfrm>
          <a:prstGeom prst="ellipse">
            <a:avLst/>
          </a:prstGeom>
          <a:solidFill>
            <a:srgbClr val="C7D2EE">
              <a:alpha val="5667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554104" y="4855991"/>
            <a:ext cx="43935" cy="43935"/>
          </a:xfrm>
          <a:prstGeom prst="ellipse">
            <a:avLst/>
          </a:prstGeom>
          <a:solidFill>
            <a:srgbClr val="0A0F2C"/>
          </a:solidFill>
          <a:ln/>
        </p:spPr>
        <p:txBody>
          <a:bodyPr/>
          <a:lstStyle/>
          <a:p>
            <a:endParaRPr lang="en-US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589788" y="5013472"/>
            <a:ext cx="42794" cy="27432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589788" y="5053889"/>
            <a:ext cx="28529" cy="27432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3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821996" y="384483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MYTH BEHIND THE RETELLING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821996" y="665984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Who was Hekate?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825107" y="1154739"/>
            <a:ext cx="7513526" cy="150051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5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is a Titan, the generation of gods that were defeated by Zeus and the others.</a:t>
            </a:r>
            <a:br>
              <a:rPr lang="en-US" sz="15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</a:br>
            <a:br>
              <a:rPr lang="en-US" sz="15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</a:br>
            <a:r>
              <a:rPr lang="en-US" sz="15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 In Greek myth, Hekate is the Titan goddess of magic, witchcraft, the crossroads, keys, ghosts and the moon. She is a </a:t>
            </a:r>
            <a:r>
              <a:rPr lang="en-US" sz="1550" b="1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liminal</a:t>
            </a:r>
            <a:r>
              <a:rPr lang="en-US" sz="15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 deity: she belongs to the </a:t>
            </a:r>
            <a:r>
              <a:rPr lang="en-US" sz="1550" i="1" dirty="0">
                <a:solidFill>
                  <a:srgbClr val="EBD9A6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in-between</a:t>
            </a:r>
            <a:r>
              <a:rPr lang="en-US" sz="15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: doorways, borders, and the threshold between the living and the dead. </a:t>
            </a:r>
            <a:endParaRPr lang="en-US" sz="1550" b="1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1184148" y="2852928"/>
            <a:ext cx="786384" cy="786384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3026349"/>
            <a:ext cx="393192" cy="393192"/>
          </a:xfrm>
          <a:prstGeom prst="rect">
            <a:avLst/>
          </a:prstGeom>
        </p:spPr>
      </p:pic>
      <p:sp>
        <p:nvSpPr>
          <p:cNvPr id="60" name="Text 57"/>
          <p:cNvSpPr/>
          <p:nvPr/>
        </p:nvSpPr>
        <p:spPr>
          <a:xfrm>
            <a:off x="640080" y="373075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Magic </a:t>
            </a:r>
            <a:endParaRPr lang="en-US" sz="15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1" name="Text 58"/>
          <p:cNvSpPr/>
          <p:nvPr/>
        </p:nvSpPr>
        <p:spPr>
          <a:xfrm>
            <a:off x="640080" y="402336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Sorcery, </a:t>
            </a:r>
            <a:r>
              <a:rPr lang="en-US" sz="1050" dirty="0" err="1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Pharmaka</a:t>
            </a:r>
            <a:r>
              <a:rPr lang="en-US" sz="10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 (magic herbs), &amp; Necromancy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Shape 59"/>
          <p:cNvSpPr/>
          <p:nvPr/>
        </p:nvSpPr>
        <p:spPr>
          <a:xfrm>
            <a:off x="3223260" y="2852928"/>
            <a:ext cx="786384" cy="786384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6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56" y="3049524"/>
            <a:ext cx="393192" cy="393192"/>
          </a:xfrm>
          <a:prstGeom prst="rect">
            <a:avLst/>
          </a:prstGeom>
        </p:spPr>
      </p:pic>
      <p:sp>
        <p:nvSpPr>
          <p:cNvPr id="64" name="Text 60"/>
          <p:cNvSpPr/>
          <p:nvPr/>
        </p:nvSpPr>
        <p:spPr>
          <a:xfrm>
            <a:off x="2679192" y="373075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Crossroads</a:t>
            </a:r>
            <a:endParaRPr lang="en-US" sz="15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5" name="Text 61"/>
          <p:cNvSpPr/>
          <p:nvPr/>
        </p:nvSpPr>
        <p:spPr>
          <a:xfrm>
            <a:off x="2679192" y="402336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Where paths &amp; choices meet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6" name="Shape 62"/>
          <p:cNvSpPr/>
          <p:nvPr/>
        </p:nvSpPr>
        <p:spPr>
          <a:xfrm>
            <a:off x="5262372" y="2852928"/>
            <a:ext cx="786384" cy="786384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6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8968" y="3049524"/>
            <a:ext cx="393192" cy="393192"/>
          </a:xfrm>
          <a:prstGeom prst="rect">
            <a:avLst/>
          </a:prstGeom>
        </p:spPr>
      </p:pic>
      <p:sp>
        <p:nvSpPr>
          <p:cNvPr id="68" name="Text 63"/>
          <p:cNvSpPr/>
          <p:nvPr/>
        </p:nvSpPr>
        <p:spPr>
          <a:xfrm>
            <a:off x="4718304" y="373075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Moon</a:t>
            </a:r>
            <a:endParaRPr lang="en-US" sz="15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9" name="Text 64"/>
          <p:cNvSpPr/>
          <p:nvPr/>
        </p:nvSpPr>
        <p:spPr>
          <a:xfrm>
            <a:off x="4718304" y="402336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Goddess of the night sky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0744" y="3026349"/>
            <a:ext cx="393192" cy="393192"/>
          </a:xfrm>
          <a:prstGeom prst="rect">
            <a:avLst/>
          </a:prstGeom>
        </p:spPr>
      </p:pic>
      <p:sp>
        <p:nvSpPr>
          <p:cNvPr id="72" name="Text 66"/>
          <p:cNvSpPr/>
          <p:nvPr/>
        </p:nvSpPr>
        <p:spPr>
          <a:xfrm>
            <a:off x="6757416" y="3730752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Keys</a:t>
            </a:r>
            <a:endParaRPr lang="en-US" sz="15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3" name="Text 67"/>
          <p:cNvSpPr/>
          <p:nvPr/>
        </p:nvSpPr>
        <p:spPr>
          <a:xfrm>
            <a:off x="6757416" y="4023360"/>
            <a:ext cx="1874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Unlocks hidden ways</a:t>
            </a:r>
            <a:endParaRPr lang="en-US" sz="10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4" name="Text 68"/>
          <p:cNvSpPr/>
          <p:nvPr/>
        </p:nvSpPr>
        <p:spPr>
          <a:xfrm>
            <a:off x="820472" y="4502255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i="1" kern="0" spc="1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WORD TO KNOW   </a:t>
            </a:r>
            <a:r>
              <a:rPr lang="en-US" sz="1100" i="1" dirty="0">
                <a:solidFill>
                  <a:srgbClr val="C7D2EE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liminal — relating to a boundary or threshold; a space that is neither one thing nor the other.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8" name="Picture 77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63883693-AC29-8DF7-E15E-A88D2C6B028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79" name="Picture 78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13BAB885-DADB-18AE-DD2B-4C9E103DDB6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  <p:pic>
        <p:nvPicPr>
          <p:cNvPr id="3074" name="Picture 2" descr="Hecate - Wikipedia">
            <a:extLst>
              <a:ext uri="{FF2B5EF4-FFF2-40B4-BE49-F238E27FC236}">
                <a16:creationId xmlns:a16="http://schemas.microsoft.com/office/drawing/2014/main" id="{631640D9-CC83-85A3-2A96-03951CA53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226" y="0"/>
            <a:ext cx="3429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83072" y="4632482"/>
            <a:ext cx="22756" cy="22756"/>
          </a:xfrm>
          <a:prstGeom prst="ellipse">
            <a:avLst/>
          </a:prstGeom>
          <a:solidFill>
            <a:srgbClr val="C7D2EE">
              <a:alpha val="5252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 rot="2700000">
            <a:off x="4667406" y="933451"/>
            <a:ext cx="80850" cy="80850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>
            <a:off x="5053692" y="4449404"/>
            <a:ext cx="42378" cy="42378"/>
          </a:xfrm>
          <a:prstGeom prst="ellipse">
            <a:avLst/>
          </a:prstGeom>
          <a:solidFill>
            <a:srgbClr val="C7D2EE">
              <a:alpha val="5490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6594" y="3183270"/>
            <a:ext cx="33343" cy="33343"/>
          </a:xfrm>
          <a:prstGeom prst="ellipse">
            <a:avLst/>
          </a:prstGeom>
          <a:solidFill>
            <a:srgbClr val="C7D2EE">
              <a:alpha val="4084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9122323" y="887598"/>
            <a:ext cx="42684" cy="42684"/>
          </a:xfrm>
          <a:prstGeom prst="ellipse">
            <a:avLst/>
          </a:prstGeom>
          <a:solidFill>
            <a:srgbClr val="C7D2EE">
              <a:alpha val="519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1025202" y="477127"/>
            <a:ext cx="21758" cy="21758"/>
          </a:xfrm>
          <a:prstGeom prst="ellipse">
            <a:avLst/>
          </a:prstGeom>
          <a:solidFill>
            <a:srgbClr val="C7D2EE">
              <a:alpha val="6427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 rot="2700000">
            <a:off x="5067924" y="1134608"/>
            <a:ext cx="80391" cy="80391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 rot="2700000">
            <a:off x="8830118" y="3552869"/>
            <a:ext cx="51386" cy="51386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549436" y="146038"/>
            <a:ext cx="19298" cy="19298"/>
          </a:xfrm>
          <a:prstGeom prst="ellipse">
            <a:avLst/>
          </a:prstGeom>
          <a:solidFill>
            <a:srgbClr val="C7D2EE">
              <a:alpha val="6707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775456" y="61367"/>
            <a:ext cx="37100" cy="37100"/>
          </a:xfrm>
          <a:prstGeom prst="ellipse">
            <a:avLst/>
          </a:prstGeom>
          <a:solidFill>
            <a:srgbClr val="C7D2EE">
              <a:alpha val="3044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8737257" y="407967"/>
            <a:ext cx="24780" cy="24780"/>
          </a:xfrm>
          <a:prstGeom prst="ellipse">
            <a:avLst/>
          </a:prstGeom>
          <a:solidFill>
            <a:srgbClr val="C7D2EE">
              <a:alpha val="4954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349336" y="4270174"/>
            <a:ext cx="34464" cy="34464"/>
          </a:xfrm>
          <a:prstGeom prst="ellipse">
            <a:avLst/>
          </a:prstGeom>
          <a:solidFill>
            <a:srgbClr val="C7D2EE">
              <a:alpha val="6499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 rot="2700000">
            <a:off x="1736994" y="4389"/>
            <a:ext cx="66961" cy="66961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7686282" y="1164001"/>
            <a:ext cx="41062" cy="41062"/>
          </a:xfrm>
          <a:prstGeom prst="ellipse">
            <a:avLst/>
          </a:prstGeom>
          <a:solidFill>
            <a:srgbClr val="C7D2EE">
              <a:alpha val="6295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 rot="2700000">
            <a:off x="4552528" y="1013808"/>
            <a:ext cx="51388" cy="51388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9011315" y="1024973"/>
            <a:ext cx="23010" cy="23010"/>
          </a:xfrm>
          <a:prstGeom prst="ellipse">
            <a:avLst/>
          </a:prstGeom>
          <a:solidFill>
            <a:srgbClr val="C7D2EE">
              <a:alpha val="6932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192697" y="396566"/>
            <a:ext cx="38429" cy="38429"/>
          </a:xfrm>
          <a:prstGeom prst="ellipse">
            <a:avLst/>
          </a:prstGeom>
          <a:solidFill>
            <a:srgbClr val="C7D2EE">
              <a:alpha val="6591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817271" y="1529331"/>
            <a:ext cx="30400" cy="30400"/>
          </a:xfrm>
          <a:prstGeom prst="ellipse">
            <a:avLst/>
          </a:prstGeom>
          <a:solidFill>
            <a:srgbClr val="C7D2EE">
              <a:alpha val="5239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1634800" y="867382"/>
            <a:ext cx="17993" cy="17993"/>
          </a:xfrm>
          <a:prstGeom prst="ellipse">
            <a:avLst/>
          </a:prstGeom>
          <a:solidFill>
            <a:srgbClr val="C7D2EE">
              <a:alpha val="6411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3258377" y="1185718"/>
            <a:ext cx="36473" cy="36473"/>
          </a:xfrm>
          <a:prstGeom prst="ellipse">
            <a:avLst/>
          </a:prstGeom>
          <a:solidFill>
            <a:srgbClr val="C7D2EE">
              <a:alpha val="3885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 rot="2700000">
            <a:off x="5198651" y="4517556"/>
            <a:ext cx="80551" cy="80551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26086" y="4308017"/>
            <a:ext cx="35685" cy="35685"/>
          </a:xfrm>
          <a:prstGeom prst="ellipse">
            <a:avLst/>
          </a:prstGeom>
          <a:solidFill>
            <a:srgbClr val="C7D2EE">
              <a:alpha val="4389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967868" y="1118058"/>
            <a:ext cx="41087" cy="41087"/>
          </a:xfrm>
          <a:prstGeom prst="ellipse">
            <a:avLst/>
          </a:prstGeom>
          <a:solidFill>
            <a:srgbClr val="C7D2EE">
              <a:alpha val="6543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499756" y="788447"/>
            <a:ext cx="27403" cy="27403"/>
          </a:xfrm>
          <a:prstGeom prst="ellipse">
            <a:avLst/>
          </a:prstGeom>
          <a:solidFill>
            <a:srgbClr val="C7D2EE">
              <a:alpha val="3636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8307117" y="1050911"/>
            <a:ext cx="39105" cy="39105"/>
          </a:xfrm>
          <a:prstGeom prst="ellipse">
            <a:avLst/>
          </a:prstGeom>
          <a:solidFill>
            <a:srgbClr val="C7D2EE">
              <a:alpha val="691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 rot="2700000">
            <a:off x="7818188" y="306437"/>
            <a:ext cx="75837" cy="75837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3435686" y="193915"/>
            <a:ext cx="19975" cy="19975"/>
          </a:xfrm>
          <a:prstGeom prst="ellipse">
            <a:avLst/>
          </a:prstGeom>
          <a:solidFill>
            <a:srgbClr val="C7D2EE">
              <a:alpha val="6544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2162432" y="4726210"/>
            <a:ext cx="21963" cy="21963"/>
          </a:xfrm>
          <a:prstGeom prst="ellipse">
            <a:avLst/>
          </a:prstGeom>
          <a:solidFill>
            <a:srgbClr val="C7D2EE">
              <a:alpha val="3472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2097871" y="4250099"/>
            <a:ext cx="40837" cy="40837"/>
          </a:xfrm>
          <a:prstGeom prst="ellipse">
            <a:avLst/>
          </a:prstGeom>
          <a:solidFill>
            <a:srgbClr val="C7D2EE">
              <a:alpha val="6064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2785764" y="930489"/>
            <a:ext cx="24944" cy="24944"/>
          </a:xfrm>
          <a:prstGeom prst="ellipse">
            <a:avLst/>
          </a:prstGeom>
          <a:solidFill>
            <a:srgbClr val="C7D2EE">
              <a:alpha val="5320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 rot="2700000">
            <a:off x="8795105" y="4395027"/>
            <a:ext cx="71413" cy="71413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5268477" y="873845"/>
            <a:ext cx="37783" cy="37783"/>
          </a:xfrm>
          <a:prstGeom prst="ellipse">
            <a:avLst/>
          </a:prstGeom>
          <a:solidFill>
            <a:srgbClr val="C7D2EE">
              <a:alpha val="3013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 rot="2700000">
            <a:off x="844595" y="746187"/>
            <a:ext cx="52578" cy="52578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9017065" y="2742890"/>
            <a:ext cx="43176" cy="43176"/>
          </a:xfrm>
          <a:prstGeom prst="ellipse">
            <a:avLst/>
          </a:prstGeom>
          <a:solidFill>
            <a:srgbClr val="C7D2EE">
              <a:alpha val="3242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910437" y="4297561"/>
            <a:ext cx="20416" cy="20416"/>
          </a:xfrm>
          <a:prstGeom prst="ellipse">
            <a:avLst/>
          </a:prstGeom>
          <a:solidFill>
            <a:srgbClr val="C7D2EE">
              <a:alpha val="4633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2644899" y="4475978"/>
            <a:ext cx="16907" cy="16907"/>
          </a:xfrm>
          <a:prstGeom prst="ellipse">
            <a:avLst/>
          </a:prstGeom>
          <a:solidFill>
            <a:srgbClr val="C7D2EE">
              <a:alpha val="4208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2573545" y="4408597"/>
            <a:ext cx="27368" cy="27368"/>
          </a:xfrm>
          <a:prstGeom prst="ellipse">
            <a:avLst/>
          </a:prstGeom>
          <a:solidFill>
            <a:srgbClr val="C7D2EE">
              <a:alpha val="5641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6487930" y="1101707"/>
            <a:ext cx="31045" cy="31045"/>
          </a:xfrm>
          <a:prstGeom prst="ellipse">
            <a:avLst/>
          </a:prstGeom>
          <a:solidFill>
            <a:srgbClr val="C7D2EE">
              <a:alpha val="5190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7540061" y="972061"/>
            <a:ext cx="27859" cy="27859"/>
          </a:xfrm>
          <a:prstGeom prst="ellipse">
            <a:avLst/>
          </a:prstGeom>
          <a:solidFill>
            <a:srgbClr val="C7D2EE">
              <a:alpha val="3321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4636229" y="1212360"/>
            <a:ext cx="34235" cy="34235"/>
          </a:xfrm>
          <a:prstGeom prst="ellipse">
            <a:avLst/>
          </a:prstGeom>
          <a:solidFill>
            <a:srgbClr val="C7D2EE">
              <a:alpha val="6223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 rot="2700000">
            <a:off x="4638613" y="670882"/>
            <a:ext cx="72356" cy="72356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 rot="2700000">
            <a:off x="6184464" y="1086560"/>
            <a:ext cx="65984" cy="65984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331012" y="267929"/>
            <a:ext cx="31368" cy="31368"/>
          </a:xfrm>
          <a:prstGeom prst="ellipse">
            <a:avLst/>
          </a:prstGeom>
          <a:solidFill>
            <a:srgbClr val="C7D2EE">
              <a:alpha val="6299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3196352" y="679339"/>
            <a:ext cx="21803" cy="21803"/>
          </a:xfrm>
          <a:prstGeom prst="ellipse">
            <a:avLst/>
          </a:prstGeom>
          <a:solidFill>
            <a:srgbClr val="C7D2EE">
              <a:alpha val="4858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6278528" y="4527456"/>
            <a:ext cx="40405" cy="40405"/>
          </a:xfrm>
          <a:prstGeom prst="ellipse">
            <a:avLst/>
          </a:prstGeom>
          <a:solidFill>
            <a:srgbClr val="C7D2EE">
              <a:alpha val="3549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8625255" y="4395212"/>
            <a:ext cx="35905" cy="35905"/>
          </a:xfrm>
          <a:prstGeom prst="ellipse">
            <a:avLst/>
          </a:prstGeom>
          <a:solidFill>
            <a:srgbClr val="C7D2EE">
              <a:alpha val="5419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589788" y="5013472"/>
            <a:ext cx="42794" cy="27432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589788" y="5053889"/>
            <a:ext cx="28529" cy="27432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4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828791" y="37653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WORLD SHE IS BORN INTO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777240" y="57228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 war among the gods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825102" y="1527163"/>
            <a:ext cx="7845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EBD9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Titanomachy — a ten-thousand-year war that splits the oldest family in the universe.</a:t>
            </a:r>
            <a:endParaRPr lang="en-US" sz="16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828512" y="2167185"/>
            <a:ext cx="3246120" cy="1417320"/>
          </a:xfrm>
          <a:prstGeom prst="roundRect">
            <a:avLst>
              <a:gd name="adj" fmla="val 6452"/>
            </a:avLst>
          </a:prstGeom>
          <a:solidFill>
            <a:srgbClr val="151C44"/>
          </a:solidFill>
          <a:ln w="15875">
            <a:solidFill>
              <a:srgbClr val="C7D2EE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930852" y="2331720"/>
            <a:ext cx="2662739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C7D2EE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Titans</a:t>
            </a:r>
            <a:endParaRPr lang="en-US" sz="1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908062" y="2752344"/>
            <a:ext cx="2685529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old gods — the ancient, ruling generation.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1" name="Shape 59"/>
          <p:cNvSpPr/>
          <p:nvPr/>
        </p:nvSpPr>
        <p:spPr>
          <a:xfrm>
            <a:off x="4922929" y="2193839"/>
            <a:ext cx="3246120" cy="1417320"/>
          </a:xfrm>
          <a:prstGeom prst="roundRect">
            <a:avLst>
              <a:gd name="adj" fmla="val 6452"/>
            </a:avLst>
          </a:prstGeom>
          <a:solidFill>
            <a:srgbClr val="151C44"/>
          </a:solidFill>
          <a:ln w="15875">
            <a:solidFill>
              <a:srgbClr val="D9B65C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5091565" y="2340864"/>
            <a:ext cx="28437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Olympians</a:t>
            </a:r>
            <a:endParaRPr lang="en-US" sz="1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3" name="Text 61"/>
          <p:cNvSpPr/>
          <p:nvPr/>
        </p:nvSpPr>
        <p:spPr>
          <a:xfrm>
            <a:off x="5108119" y="2764478"/>
            <a:ext cx="284378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new gods, rising to seize their place.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4" name="Shape 62"/>
          <p:cNvSpPr/>
          <p:nvPr/>
        </p:nvSpPr>
        <p:spPr>
          <a:xfrm>
            <a:off x="4160520" y="2555748"/>
            <a:ext cx="687136" cy="658368"/>
          </a:xfrm>
          <a:prstGeom prst="ellipse">
            <a:avLst/>
          </a:prstGeom>
          <a:solidFill>
            <a:srgbClr val="070A20"/>
          </a:solidFill>
          <a:ln w="15875">
            <a:solidFill>
              <a:srgbClr val="D9B65C"/>
            </a:solidFill>
            <a:prstDash val="solid"/>
          </a:ln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5" name="Text 63"/>
          <p:cNvSpPr/>
          <p:nvPr/>
        </p:nvSpPr>
        <p:spPr>
          <a:xfrm>
            <a:off x="4101243" y="2458604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BD9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VS</a:t>
            </a:r>
            <a:endParaRPr lang="en-US" sz="20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548640" y="376732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winners take the universe.  </a:t>
            </a:r>
            <a:r>
              <a:rPr lang="en-US" sz="1450" b="1" dirty="0">
                <a:solidFill>
                  <a:srgbClr val="EBD9A6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losers are imprisoned and tortured forever.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1" name="Picture 70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BDE9B6E6-8944-7643-B432-5141B46736F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72" name="Picture 71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2FD0B7F1-53D4-94BD-14F6-6D9642D7A2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69850" y="4750467"/>
            <a:ext cx="43225" cy="43225"/>
          </a:xfrm>
          <a:prstGeom prst="ellipse">
            <a:avLst/>
          </a:prstGeom>
          <a:solidFill>
            <a:srgbClr val="C7D2EE">
              <a:alpha val="5212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>
            <a:off x="6783122" y="197925"/>
            <a:ext cx="19019" cy="19019"/>
          </a:xfrm>
          <a:prstGeom prst="ellipse">
            <a:avLst/>
          </a:prstGeom>
          <a:solidFill>
            <a:srgbClr val="C7D2EE">
              <a:alpha val="3916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335807" y="169195"/>
            <a:ext cx="22355" cy="22355"/>
          </a:xfrm>
          <a:prstGeom prst="ellipse">
            <a:avLst/>
          </a:prstGeom>
          <a:solidFill>
            <a:srgbClr val="C7D2EE">
              <a:alpha val="4817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254072" y="1204630"/>
            <a:ext cx="22360" cy="22360"/>
          </a:xfrm>
          <a:prstGeom prst="ellipse">
            <a:avLst/>
          </a:prstGeom>
          <a:solidFill>
            <a:srgbClr val="C7D2EE">
              <a:alpha val="3689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4020604" y="468314"/>
            <a:ext cx="24409" cy="24409"/>
          </a:xfrm>
          <a:prstGeom prst="ellipse">
            <a:avLst/>
          </a:prstGeom>
          <a:solidFill>
            <a:srgbClr val="C7D2EE">
              <a:alpha val="6166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6628148" y="1226953"/>
            <a:ext cx="39966" cy="39966"/>
          </a:xfrm>
          <a:prstGeom prst="ellipse">
            <a:avLst/>
          </a:prstGeom>
          <a:solidFill>
            <a:srgbClr val="C7D2EE">
              <a:alpha val="3718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726827" y="1237128"/>
            <a:ext cx="24728" cy="24728"/>
          </a:xfrm>
          <a:prstGeom prst="ellipse">
            <a:avLst/>
          </a:prstGeom>
          <a:solidFill>
            <a:srgbClr val="C7D2EE">
              <a:alpha val="3029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850621" y="308696"/>
            <a:ext cx="23893" cy="23893"/>
          </a:xfrm>
          <a:prstGeom prst="ellipse">
            <a:avLst/>
          </a:prstGeom>
          <a:solidFill>
            <a:srgbClr val="C7D2EE">
              <a:alpha val="5226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7330970" y="338"/>
            <a:ext cx="42001" cy="42001"/>
          </a:xfrm>
          <a:prstGeom prst="ellipse">
            <a:avLst/>
          </a:prstGeom>
          <a:solidFill>
            <a:srgbClr val="C7D2EE">
              <a:alpha val="6920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20662" y="302458"/>
            <a:ext cx="41844" cy="41844"/>
          </a:xfrm>
          <a:prstGeom prst="ellipse">
            <a:avLst/>
          </a:prstGeom>
          <a:solidFill>
            <a:srgbClr val="C7D2EE">
              <a:alpha val="5114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 rot="2700000">
            <a:off x="4427010" y="456763"/>
            <a:ext cx="72155" cy="72155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068366" y="223118"/>
            <a:ext cx="30960" cy="30960"/>
          </a:xfrm>
          <a:prstGeom prst="ellipse">
            <a:avLst/>
          </a:prstGeom>
          <a:solidFill>
            <a:srgbClr val="C7D2EE">
              <a:alpha val="4264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 rot="2700000">
            <a:off x="5654900" y="4606958"/>
            <a:ext cx="70487" cy="70487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 rot="2700000">
            <a:off x="3440155" y="482826"/>
            <a:ext cx="62897" cy="62897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 rot="2700000">
            <a:off x="5510918" y="1055616"/>
            <a:ext cx="72249" cy="72249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3225122" y="576023"/>
            <a:ext cx="20313" cy="20313"/>
          </a:xfrm>
          <a:prstGeom prst="ellipse">
            <a:avLst/>
          </a:prstGeom>
          <a:solidFill>
            <a:srgbClr val="C7D2EE">
              <a:alpha val="4865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980319" y="353214"/>
            <a:ext cx="34721" cy="34721"/>
          </a:xfrm>
          <a:prstGeom prst="ellipse">
            <a:avLst/>
          </a:prstGeom>
          <a:solidFill>
            <a:srgbClr val="C7D2EE">
              <a:alpha val="4062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3615986" y="710994"/>
            <a:ext cx="36115" cy="36115"/>
          </a:xfrm>
          <a:prstGeom prst="ellipse">
            <a:avLst/>
          </a:prstGeom>
          <a:solidFill>
            <a:srgbClr val="C7D2EE">
              <a:alpha val="5966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544776" y="410018"/>
            <a:ext cx="16972" cy="16972"/>
          </a:xfrm>
          <a:prstGeom prst="ellipse">
            <a:avLst/>
          </a:prstGeom>
          <a:solidFill>
            <a:srgbClr val="C7D2EE">
              <a:alpha val="4052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4426881" y="330014"/>
            <a:ext cx="24209" cy="24209"/>
          </a:xfrm>
          <a:prstGeom prst="ellipse">
            <a:avLst/>
          </a:prstGeom>
          <a:solidFill>
            <a:srgbClr val="C7D2EE">
              <a:alpha val="3229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 rot="2700000">
            <a:off x="6845044" y="613662"/>
            <a:ext cx="51416" cy="51416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870293" y="331738"/>
            <a:ext cx="40020" cy="40020"/>
          </a:xfrm>
          <a:prstGeom prst="ellipse">
            <a:avLst/>
          </a:prstGeom>
          <a:solidFill>
            <a:srgbClr val="C7D2EE">
              <a:alpha val="5828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7599341" y="690764"/>
            <a:ext cx="18490" cy="18490"/>
          </a:xfrm>
          <a:prstGeom prst="ellipse">
            <a:avLst/>
          </a:prstGeom>
          <a:solidFill>
            <a:srgbClr val="C7D2EE">
              <a:alpha val="5758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 rot="2700000">
            <a:off x="7287630" y="567939"/>
            <a:ext cx="68123" cy="68123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8830433" y="4652428"/>
            <a:ext cx="35658" cy="35658"/>
          </a:xfrm>
          <a:prstGeom prst="ellipse">
            <a:avLst/>
          </a:prstGeom>
          <a:solidFill>
            <a:srgbClr val="C7D2EE">
              <a:alpha val="3205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701588" y="864242"/>
            <a:ext cx="21875" cy="21875"/>
          </a:xfrm>
          <a:prstGeom prst="ellipse">
            <a:avLst/>
          </a:prstGeom>
          <a:solidFill>
            <a:srgbClr val="C7D2EE">
              <a:alpha val="5515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54407" y="2941407"/>
            <a:ext cx="40523" cy="40523"/>
          </a:xfrm>
          <a:prstGeom prst="ellipse">
            <a:avLst/>
          </a:prstGeom>
          <a:solidFill>
            <a:srgbClr val="C7D2EE">
              <a:alpha val="5297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932993" y="957657"/>
            <a:ext cx="33694" cy="33694"/>
          </a:xfrm>
          <a:prstGeom prst="ellipse">
            <a:avLst/>
          </a:prstGeom>
          <a:solidFill>
            <a:srgbClr val="C7D2EE">
              <a:alpha val="6116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7003235" y="1173706"/>
            <a:ext cx="37624" cy="37624"/>
          </a:xfrm>
          <a:prstGeom prst="ellipse">
            <a:avLst/>
          </a:prstGeom>
          <a:solidFill>
            <a:srgbClr val="C7D2EE">
              <a:alpha val="3129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 rot="2700000">
            <a:off x="3903346" y="4788443"/>
            <a:ext cx="58852" cy="58852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111913" y="3665856"/>
            <a:ext cx="34684" cy="34684"/>
          </a:xfrm>
          <a:prstGeom prst="ellipse">
            <a:avLst/>
          </a:prstGeom>
          <a:solidFill>
            <a:srgbClr val="C7D2EE">
              <a:alpha val="452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8442775" y="1121224"/>
            <a:ext cx="23023" cy="23023"/>
          </a:xfrm>
          <a:prstGeom prst="ellipse">
            <a:avLst/>
          </a:prstGeom>
          <a:solidFill>
            <a:srgbClr val="C7D2EE">
              <a:alpha val="3287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178962" y="3072309"/>
            <a:ext cx="18532" cy="18532"/>
          </a:xfrm>
          <a:prstGeom prst="ellipse">
            <a:avLst/>
          </a:prstGeom>
          <a:solidFill>
            <a:srgbClr val="C7D2EE">
              <a:alpha val="3942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2164236" y="1184189"/>
            <a:ext cx="30641" cy="30641"/>
          </a:xfrm>
          <a:prstGeom prst="ellipse">
            <a:avLst/>
          </a:prstGeom>
          <a:solidFill>
            <a:srgbClr val="C7D2EE">
              <a:alpha val="6154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1373647" y="1075352"/>
            <a:ext cx="39960" cy="39960"/>
          </a:xfrm>
          <a:prstGeom prst="ellipse">
            <a:avLst/>
          </a:prstGeom>
          <a:solidFill>
            <a:srgbClr val="C7D2EE">
              <a:alpha val="4144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 rot="2700000">
            <a:off x="177984" y="4415654"/>
            <a:ext cx="67368" cy="67368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6492530" y="526861"/>
            <a:ext cx="31766" cy="31766"/>
          </a:xfrm>
          <a:prstGeom prst="ellipse">
            <a:avLst/>
          </a:prstGeom>
          <a:solidFill>
            <a:srgbClr val="C7D2EE">
              <a:alpha val="6481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973176" y="143008"/>
            <a:ext cx="17434" cy="17434"/>
          </a:xfrm>
          <a:prstGeom prst="ellipse">
            <a:avLst/>
          </a:prstGeom>
          <a:solidFill>
            <a:srgbClr val="C7D2EE">
              <a:alpha val="6200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9074337" y="1806880"/>
            <a:ext cx="31879" cy="31879"/>
          </a:xfrm>
          <a:prstGeom prst="ellipse">
            <a:avLst/>
          </a:prstGeom>
          <a:solidFill>
            <a:srgbClr val="C7D2EE">
              <a:alpha val="3684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1310028" y="4740065"/>
            <a:ext cx="24603" cy="24603"/>
          </a:xfrm>
          <a:prstGeom prst="ellipse">
            <a:avLst/>
          </a:prstGeom>
          <a:solidFill>
            <a:srgbClr val="C7D2EE">
              <a:alpha val="3739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7243608" y="1025773"/>
            <a:ext cx="21840" cy="21840"/>
          </a:xfrm>
          <a:prstGeom prst="ellipse">
            <a:avLst/>
          </a:prstGeom>
          <a:solidFill>
            <a:srgbClr val="C7D2EE">
              <a:alpha val="4978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9034386" y="3757547"/>
            <a:ext cx="26537" cy="26537"/>
          </a:xfrm>
          <a:prstGeom prst="ellipse">
            <a:avLst/>
          </a:prstGeom>
          <a:solidFill>
            <a:srgbClr val="C7D2EE">
              <a:alpha val="5028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9053527" y="2534074"/>
            <a:ext cx="28484" cy="28484"/>
          </a:xfrm>
          <a:prstGeom prst="ellipse">
            <a:avLst/>
          </a:prstGeom>
          <a:solidFill>
            <a:srgbClr val="C7D2EE">
              <a:alpha val="6532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 rot="2700000">
            <a:off x="4118268" y="72949"/>
            <a:ext cx="54263" cy="54263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5355794" y="4719765"/>
            <a:ext cx="37306" cy="37306"/>
          </a:xfrm>
          <a:prstGeom prst="ellipse">
            <a:avLst/>
          </a:prstGeom>
          <a:solidFill>
            <a:srgbClr val="C7D2EE">
              <a:alpha val="3915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390977" y="4671009"/>
            <a:ext cx="34465" cy="34465"/>
          </a:xfrm>
          <a:prstGeom prst="ellipse">
            <a:avLst/>
          </a:prstGeom>
          <a:solidFill>
            <a:srgbClr val="C7D2EE">
              <a:alpha val="5355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589788" y="5013472"/>
            <a:ext cx="42794" cy="27432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589788" y="5053889"/>
            <a:ext cx="28529" cy="27432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5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827931" y="39986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SETTING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819371" y="666459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Underworld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819371" y="145821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C7D2EE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Much of the story unfolds below the living world. The deeper you go, the darker it gets.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914400" y="1828800"/>
            <a:ext cx="7315200" cy="475488"/>
          </a:xfrm>
          <a:prstGeom prst="roundRect">
            <a:avLst>
              <a:gd name="adj" fmla="val 13462"/>
            </a:avLst>
          </a:prstGeom>
          <a:solidFill>
            <a:srgbClr val="1E2758"/>
          </a:solidFill>
          <a:ln w="9525">
            <a:solidFill>
              <a:srgbClr val="2A356B"/>
            </a:solidFill>
            <a:prstDash val="solid"/>
          </a:ln>
          <a:effectLst>
            <a:outerShdw blurRad="635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1143000" y="1828800"/>
            <a:ext cx="2834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C7D2EE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World Above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3977640" y="1828800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realm of the living</a:t>
            </a:r>
            <a:endParaRPr lang="en-US" sz="11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1" name="Shape 59"/>
          <p:cNvSpPr/>
          <p:nvPr/>
        </p:nvSpPr>
        <p:spPr>
          <a:xfrm>
            <a:off x="914400" y="2395728"/>
            <a:ext cx="7315200" cy="475488"/>
          </a:xfrm>
          <a:prstGeom prst="roundRect">
            <a:avLst>
              <a:gd name="adj" fmla="val 13462"/>
            </a:avLst>
          </a:prstGeom>
          <a:solidFill>
            <a:srgbClr val="3F7390"/>
          </a:solidFill>
          <a:ln w="9525">
            <a:solidFill>
              <a:srgbClr val="2A356B"/>
            </a:solidFill>
            <a:prstDash val="solid"/>
          </a:ln>
          <a:effectLst>
            <a:outerShdw blurRad="635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1143000" y="2395728"/>
            <a:ext cx="2834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BD9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River Styx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3" name="Text 61"/>
          <p:cNvSpPr/>
          <p:nvPr/>
        </p:nvSpPr>
        <p:spPr>
          <a:xfrm>
            <a:off x="3977640" y="2395728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river that carries the dead across</a:t>
            </a:r>
            <a:endParaRPr lang="en-US" sz="11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4" name="Shape 62"/>
          <p:cNvSpPr/>
          <p:nvPr/>
        </p:nvSpPr>
        <p:spPr>
          <a:xfrm>
            <a:off x="914400" y="2962656"/>
            <a:ext cx="7315200" cy="475488"/>
          </a:xfrm>
          <a:prstGeom prst="roundRect">
            <a:avLst>
              <a:gd name="adj" fmla="val 13462"/>
            </a:avLst>
          </a:prstGeom>
          <a:solidFill>
            <a:srgbClr val="1A2350"/>
          </a:solidFill>
          <a:ln w="9525">
            <a:solidFill>
              <a:srgbClr val="2A356B"/>
            </a:solidFill>
            <a:prstDash val="solid"/>
          </a:ln>
          <a:effectLst>
            <a:outerShdw blurRad="635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5" name="Text 63"/>
          <p:cNvSpPr/>
          <p:nvPr/>
        </p:nvSpPr>
        <p:spPr>
          <a:xfrm>
            <a:off x="1143000" y="2962656"/>
            <a:ext cx="2834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Asphodel Meadows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3977640" y="2962656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where most souls drift after death</a:t>
            </a:r>
            <a:endParaRPr lang="en-US" sz="11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7" name="Shape 65"/>
          <p:cNvSpPr/>
          <p:nvPr/>
        </p:nvSpPr>
        <p:spPr>
          <a:xfrm>
            <a:off x="914400" y="3529584"/>
            <a:ext cx="7315200" cy="475488"/>
          </a:xfrm>
          <a:prstGeom prst="roundRect">
            <a:avLst>
              <a:gd name="adj" fmla="val 13462"/>
            </a:avLst>
          </a:prstGeom>
          <a:solidFill>
            <a:srgbClr val="121A3E"/>
          </a:solidFill>
          <a:ln w="9525">
            <a:solidFill>
              <a:srgbClr val="2A356B"/>
            </a:solidFill>
            <a:prstDash val="solid"/>
          </a:ln>
          <a:effectLst>
            <a:outerShdw blurRad="635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8" name="Text 66"/>
          <p:cNvSpPr/>
          <p:nvPr/>
        </p:nvSpPr>
        <p:spPr>
          <a:xfrm>
            <a:off x="1143000" y="3529584"/>
            <a:ext cx="2834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EBD9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House of Hades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3977640" y="3529584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dark palace that rules the Underworld</a:t>
            </a:r>
            <a:endParaRPr lang="en-US" sz="11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0" name="Shape 68"/>
          <p:cNvSpPr/>
          <p:nvPr/>
        </p:nvSpPr>
        <p:spPr>
          <a:xfrm>
            <a:off x="914400" y="4096512"/>
            <a:ext cx="7315200" cy="475488"/>
          </a:xfrm>
          <a:prstGeom prst="roundRect">
            <a:avLst>
              <a:gd name="adj" fmla="val 13462"/>
            </a:avLst>
          </a:prstGeom>
          <a:solidFill>
            <a:srgbClr val="0C112E"/>
          </a:solidFill>
          <a:ln w="9525">
            <a:solidFill>
              <a:srgbClr val="2A356B"/>
            </a:solidFill>
            <a:prstDash val="solid"/>
          </a:ln>
          <a:effectLst>
            <a:outerShdw blurRad="63500" dist="25400" dir="5400000" algn="bl" rotWithShape="0">
              <a:srgbClr val="000000">
                <a:alpha val="25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1" name="Text 69"/>
          <p:cNvSpPr/>
          <p:nvPr/>
        </p:nvSpPr>
        <p:spPr>
          <a:xfrm>
            <a:off x="1143000" y="4096512"/>
            <a:ext cx="2834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Tartarus</a:t>
            </a:r>
            <a:endParaRPr lang="en-US" sz="14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2" name="Text 70"/>
          <p:cNvSpPr/>
          <p:nvPr/>
        </p:nvSpPr>
        <p:spPr>
          <a:xfrm>
            <a:off x="3977640" y="4096512"/>
            <a:ext cx="40233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50" i="1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deepest pit - prison of the defeated Titans</a:t>
            </a:r>
            <a:endParaRPr lang="en-US" sz="11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3" name="Shape 71"/>
          <p:cNvSpPr/>
          <p:nvPr/>
        </p:nvSpPr>
        <p:spPr>
          <a:xfrm flipH="1">
            <a:off x="819371" y="1822819"/>
            <a:ext cx="23752" cy="2769540"/>
          </a:xfrm>
          <a:prstGeom prst="line">
            <a:avLst/>
          </a:prstGeom>
          <a:noFill/>
          <a:ln w="15875">
            <a:solidFill>
              <a:srgbClr val="D9B65C">
                <a:alpha val="80000"/>
              </a:srgbClr>
            </a:solidFill>
            <a:prstDash val="solid"/>
            <a:tailEnd type="triangle"/>
          </a:ln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6" name="Picture 75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C361DAF9-EF8D-2984-8AB7-52D99FC97F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77" name="Picture 76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DB7DCF2D-4D02-27C5-2AA7-13BE052538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44095" y="557843"/>
            <a:ext cx="43514" cy="43514"/>
          </a:xfrm>
          <a:prstGeom prst="ellipse">
            <a:avLst/>
          </a:prstGeom>
          <a:solidFill>
            <a:srgbClr val="C7D2EE">
              <a:alpha val="6360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164483" y="815606"/>
            <a:ext cx="28981" cy="28981"/>
          </a:xfrm>
          <a:prstGeom prst="ellipse">
            <a:avLst/>
          </a:prstGeom>
          <a:solidFill>
            <a:srgbClr val="C7D2EE">
              <a:alpha val="4184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 rot="2700000">
            <a:off x="8890737" y="2917395"/>
            <a:ext cx="66678" cy="66678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845785" y="706219"/>
            <a:ext cx="23624" cy="23624"/>
          </a:xfrm>
          <a:prstGeom prst="ellipse">
            <a:avLst/>
          </a:prstGeom>
          <a:solidFill>
            <a:srgbClr val="C7D2EE">
              <a:alpha val="3364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5271176" y="1114950"/>
            <a:ext cx="28710" cy="28710"/>
          </a:xfrm>
          <a:prstGeom prst="ellipse">
            <a:avLst/>
          </a:prstGeom>
          <a:solidFill>
            <a:srgbClr val="C7D2EE">
              <a:alpha val="3436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271001" y="65819"/>
            <a:ext cx="34362" cy="34362"/>
          </a:xfrm>
          <a:prstGeom prst="ellipse">
            <a:avLst/>
          </a:prstGeom>
          <a:solidFill>
            <a:srgbClr val="C7D2EE">
              <a:alpha val="4816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>
            <a:off x="8855025" y="212415"/>
            <a:ext cx="28096" cy="28096"/>
          </a:xfrm>
          <a:prstGeom prst="ellipse">
            <a:avLst/>
          </a:prstGeom>
          <a:solidFill>
            <a:srgbClr val="C7D2EE">
              <a:alpha val="4128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46405" y="3066936"/>
            <a:ext cx="31245" cy="31245"/>
          </a:xfrm>
          <a:prstGeom prst="ellipse">
            <a:avLst/>
          </a:prstGeom>
          <a:solidFill>
            <a:srgbClr val="C7D2EE">
              <a:alpha val="4154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563308" y="204380"/>
            <a:ext cx="16806" cy="16806"/>
          </a:xfrm>
          <a:prstGeom prst="ellipse">
            <a:avLst/>
          </a:prstGeom>
          <a:solidFill>
            <a:srgbClr val="C7D2EE">
              <a:alpha val="6290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 rot="2700000">
            <a:off x="3266950" y="150543"/>
            <a:ext cx="81388" cy="81388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58168" y="4586519"/>
            <a:ext cx="36591" cy="36591"/>
          </a:xfrm>
          <a:prstGeom prst="ellipse">
            <a:avLst/>
          </a:prstGeom>
          <a:solidFill>
            <a:srgbClr val="C7D2EE">
              <a:alpha val="6188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657677" y="1116001"/>
            <a:ext cx="21515" cy="21515"/>
          </a:xfrm>
          <a:prstGeom prst="ellipse">
            <a:avLst/>
          </a:prstGeom>
          <a:solidFill>
            <a:srgbClr val="C7D2EE">
              <a:alpha val="3918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 rot="2700000">
            <a:off x="5472199" y="1199066"/>
            <a:ext cx="50494" cy="50494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895138" y="904160"/>
            <a:ext cx="36153" cy="36153"/>
          </a:xfrm>
          <a:prstGeom prst="ellipse">
            <a:avLst/>
          </a:prstGeom>
          <a:solidFill>
            <a:srgbClr val="C7D2EE">
              <a:alpha val="3157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015476" y="1164852"/>
            <a:ext cx="34384" cy="34384"/>
          </a:xfrm>
          <a:prstGeom prst="ellipse">
            <a:avLst/>
          </a:prstGeom>
          <a:solidFill>
            <a:srgbClr val="C7D2EE">
              <a:alpha val="4255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925139" y="821458"/>
            <a:ext cx="18244" cy="18244"/>
          </a:xfrm>
          <a:prstGeom prst="ellipse">
            <a:avLst/>
          </a:prstGeom>
          <a:solidFill>
            <a:srgbClr val="C7D2EE">
              <a:alpha val="434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 rot="2700000">
            <a:off x="3750850" y="295539"/>
            <a:ext cx="80827" cy="80827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854674" y="1065781"/>
            <a:ext cx="28202" cy="28202"/>
          </a:xfrm>
          <a:prstGeom prst="ellipse">
            <a:avLst/>
          </a:prstGeom>
          <a:solidFill>
            <a:srgbClr val="C7D2EE">
              <a:alpha val="6453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95377" y="1589447"/>
            <a:ext cx="41587" cy="41587"/>
          </a:xfrm>
          <a:prstGeom prst="ellipse">
            <a:avLst/>
          </a:prstGeom>
          <a:solidFill>
            <a:srgbClr val="C7D2EE">
              <a:alpha val="4745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8947994" y="419408"/>
            <a:ext cx="39776" cy="39776"/>
          </a:xfrm>
          <a:prstGeom prst="ellipse">
            <a:avLst/>
          </a:prstGeom>
          <a:solidFill>
            <a:srgbClr val="C7D2EE">
              <a:alpha val="4486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077190" y="949521"/>
            <a:ext cx="41841" cy="41841"/>
          </a:xfrm>
          <a:prstGeom prst="ellipse">
            <a:avLst/>
          </a:prstGeom>
          <a:solidFill>
            <a:srgbClr val="C7D2EE">
              <a:alpha val="3314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347780" y="985377"/>
            <a:ext cx="42373" cy="42373"/>
          </a:xfrm>
          <a:prstGeom prst="ellipse">
            <a:avLst/>
          </a:prstGeom>
          <a:solidFill>
            <a:srgbClr val="C7D2EE">
              <a:alpha val="4277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816691" y="4583654"/>
            <a:ext cx="22691" cy="22691"/>
          </a:xfrm>
          <a:prstGeom prst="ellipse">
            <a:avLst/>
          </a:prstGeom>
          <a:solidFill>
            <a:srgbClr val="C7D2EE">
              <a:alpha val="6815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085260" y="410455"/>
            <a:ext cx="28011" cy="28011"/>
          </a:xfrm>
          <a:prstGeom prst="ellipse">
            <a:avLst/>
          </a:prstGeom>
          <a:solidFill>
            <a:srgbClr val="C7D2EE">
              <a:alpha val="3168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932510" y="458275"/>
            <a:ext cx="41011" cy="41011"/>
          </a:xfrm>
          <a:prstGeom prst="ellipse">
            <a:avLst/>
          </a:prstGeom>
          <a:solidFill>
            <a:srgbClr val="C7D2EE">
              <a:alpha val="6563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6865271" y="906550"/>
            <a:ext cx="35259" cy="35259"/>
          </a:xfrm>
          <a:prstGeom prst="ellipse">
            <a:avLst/>
          </a:prstGeom>
          <a:solidFill>
            <a:srgbClr val="C7D2EE">
              <a:alpha val="3218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6913334" y="4699426"/>
            <a:ext cx="22427" cy="22427"/>
          </a:xfrm>
          <a:prstGeom prst="ellipse">
            <a:avLst/>
          </a:prstGeom>
          <a:solidFill>
            <a:srgbClr val="C7D2EE">
              <a:alpha val="3989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 rot="2700000">
            <a:off x="7129556" y="89852"/>
            <a:ext cx="74816" cy="74816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2017024" y="4726211"/>
            <a:ext cx="19110" cy="19110"/>
          </a:xfrm>
          <a:prstGeom prst="ellipse">
            <a:avLst/>
          </a:prstGeom>
          <a:solidFill>
            <a:srgbClr val="C7D2EE">
              <a:alpha val="5514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 rot="2700000">
            <a:off x="2169173" y="497667"/>
            <a:ext cx="61165" cy="61165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 rot="2700000">
            <a:off x="2906642" y="1033077"/>
            <a:ext cx="58004" cy="58004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4789418" y="4547377"/>
            <a:ext cx="36521" cy="36521"/>
          </a:xfrm>
          <a:prstGeom prst="ellipse">
            <a:avLst/>
          </a:prstGeom>
          <a:solidFill>
            <a:srgbClr val="C7D2EE">
              <a:alpha val="4227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2893922" y="652706"/>
            <a:ext cx="43809" cy="43809"/>
          </a:xfrm>
          <a:prstGeom prst="ellipse">
            <a:avLst/>
          </a:prstGeom>
          <a:solidFill>
            <a:srgbClr val="C7D2EE">
              <a:alpha val="4461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2791660" y="651553"/>
            <a:ext cx="34070" cy="34070"/>
          </a:xfrm>
          <a:prstGeom prst="ellipse">
            <a:avLst/>
          </a:prstGeom>
          <a:solidFill>
            <a:srgbClr val="C7D2EE">
              <a:alpha val="5422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7386406" y="1227399"/>
            <a:ext cx="26289" cy="26289"/>
          </a:xfrm>
          <a:prstGeom prst="ellipse">
            <a:avLst/>
          </a:prstGeom>
          <a:solidFill>
            <a:srgbClr val="C7D2EE">
              <a:alpha val="6813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6601430" y="582859"/>
            <a:ext cx="25312" cy="25312"/>
          </a:xfrm>
          <a:prstGeom prst="ellipse">
            <a:avLst/>
          </a:prstGeom>
          <a:solidFill>
            <a:srgbClr val="C7D2EE">
              <a:alpha val="6106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2418316" y="4660274"/>
            <a:ext cx="22850" cy="22850"/>
          </a:xfrm>
          <a:prstGeom prst="ellipse">
            <a:avLst/>
          </a:prstGeom>
          <a:solidFill>
            <a:srgbClr val="C7D2EE">
              <a:alpha val="6827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18069" y="3002474"/>
            <a:ext cx="43622" cy="43622"/>
          </a:xfrm>
          <a:prstGeom prst="ellipse">
            <a:avLst/>
          </a:prstGeom>
          <a:solidFill>
            <a:srgbClr val="C7D2EE">
              <a:alpha val="3980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 rot="2700000">
            <a:off x="5799264" y="1203167"/>
            <a:ext cx="67392" cy="67392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 rot="2700000">
            <a:off x="2710756" y="705175"/>
            <a:ext cx="66591" cy="66591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281215" y="175910"/>
            <a:ext cx="42335" cy="42335"/>
          </a:xfrm>
          <a:prstGeom prst="ellipse">
            <a:avLst/>
          </a:prstGeom>
          <a:solidFill>
            <a:srgbClr val="C7D2EE">
              <a:alpha val="6439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3466658" y="1189898"/>
            <a:ext cx="25889" cy="25889"/>
          </a:xfrm>
          <a:prstGeom prst="ellipse">
            <a:avLst/>
          </a:prstGeom>
          <a:solidFill>
            <a:srgbClr val="C7D2EE">
              <a:alpha val="3834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5600340" y="4597678"/>
            <a:ext cx="41006" cy="41006"/>
          </a:xfrm>
          <a:prstGeom prst="ellipse">
            <a:avLst/>
          </a:prstGeom>
          <a:solidFill>
            <a:srgbClr val="C7D2EE">
              <a:alpha val="4942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3817880" y="1247282"/>
            <a:ext cx="41237" cy="41237"/>
          </a:xfrm>
          <a:prstGeom prst="ellipse">
            <a:avLst/>
          </a:prstGeom>
          <a:solidFill>
            <a:srgbClr val="C7D2EE">
              <a:alpha val="3999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7836565" y="166110"/>
            <a:ext cx="39834" cy="39834"/>
          </a:xfrm>
          <a:prstGeom prst="ellipse">
            <a:avLst/>
          </a:prstGeom>
          <a:solidFill>
            <a:srgbClr val="C7D2EE">
              <a:alpha val="5566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822396" y="4535669"/>
            <a:ext cx="21676" cy="21676"/>
          </a:xfrm>
          <a:prstGeom prst="ellipse">
            <a:avLst/>
          </a:prstGeom>
          <a:solidFill>
            <a:srgbClr val="C7D2EE">
              <a:alpha val="4030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8" name="Shape 46"/>
          <p:cNvSpPr/>
          <p:nvPr/>
        </p:nvSpPr>
        <p:spPr>
          <a:xfrm>
            <a:off x="526146" y="4828032"/>
            <a:ext cx="99852" cy="99852"/>
          </a:xfrm>
          <a:prstGeom prst="ellipse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554104" y="4855991"/>
            <a:ext cx="43935" cy="43935"/>
          </a:xfrm>
          <a:prstGeom prst="ellipse">
            <a:avLst/>
          </a:prstGeom>
          <a:solidFill>
            <a:srgbClr val="0A0F2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562356" y="4919896"/>
            <a:ext cx="27432" cy="130759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589788" y="5013472"/>
            <a:ext cx="42794" cy="27432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2" name="Shape 50"/>
          <p:cNvSpPr/>
          <p:nvPr/>
        </p:nvSpPr>
        <p:spPr>
          <a:xfrm>
            <a:off x="589788" y="5053889"/>
            <a:ext cx="28529" cy="27432"/>
          </a:xfrm>
          <a:prstGeom prst="rect">
            <a:avLst/>
          </a:prstGeom>
          <a:solidFill>
            <a:srgbClr val="D9B65C"/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6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830207" y="354089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HOW THIS BOOK IS WRITTEN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828036" y="665337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8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 verse novel</a:t>
            </a:r>
            <a:endParaRPr lang="en-US" sz="2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7909560" y="548640"/>
            <a:ext cx="640080" cy="640080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8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9580" y="708660"/>
            <a:ext cx="320040" cy="320040"/>
          </a:xfrm>
          <a:prstGeom prst="rect">
            <a:avLst/>
          </a:prstGeom>
        </p:spPr>
      </p:pic>
      <p:sp>
        <p:nvSpPr>
          <p:cNvPr id="59" name="Shape 56"/>
          <p:cNvSpPr/>
          <p:nvPr/>
        </p:nvSpPr>
        <p:spPr>
          <a:xfrm>
            <a:off x="548640" y="1691640"/>
            <a:ext cx="3886200" cy="2514600"/>
          </a:xfrm>
          <a:prstGeom prst="roundRect">
            <a:avLst>
              <a:gd name="adj" fmla="val 3636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0" name="Text 57"/>
          <p:cNvSpPr/>
          <p:nvPr/>
        </p:nvSpPr>
        <p:spPr>
          <a:xfrm>
            <a:off x="804672" y="1892808"/>
            <a:ext cx="3374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What is a verse novel?</a:t>
            </a:r>
            <a:endParaRPr lang="en-US" sz="17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1" name="Text 58"/>
          <p:cNvSpPr/>
          <p:nvPr/>
        </p:nvSpPr>
        <p:spPr>
          <a:xfrm>
            <a:off x="822960" y="2350008"/>
            <a:ext cx="3374136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A whole story told in poems, not prose paragraphs.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Written in first person: we're inside her head.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Image-rich and emotionally intense.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White space and line breaks carry meaning.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Looks sparse on the page, but hits hard.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Shape 59"/>
          <p:cNvSpPr/>
          <p:nvPr/>
        </p:nvSpPr>
        <p:spPr>
          <a:xfrm>
            <a:off x="4709160" y="1691640"/>
            <a:ext cx="3886200" cy="2514600"/>
          </a:xfrm>
          <a:prstGeom prst="roundRect">
            <a:avLst>
              <a:gd name="adj" fmla="val 3636"/>
            </a:avLst>
          </a:prstGeom>
          <a:solidFill>
            <a:srgbClr val="151C44"/>
          </a:solidFill>
          <a:ln w="12700">
            <a:solidFill>
              <a:srgbClr val="1E2758"/>
            </a:solidFill>
            <a:prstDash val="solid"/>
          </a:ln>
          <a:effectLst>
            <a:outerShdw blurRad="101600" dist="381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3" name="Text 60"/>
          <p:cNvSpPr/>
          <p:nvPr/>
        </p:nvSpPr>
        <p:spPr>
          <a:xfrm>
            <a:off x="4965192" y="1892808"/>
            <a:ext cx="33741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How to read it</a:t>
            </a:r>
            <a:endParaRPr lang="en-US" sz="17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4" name="Text 61"/>
          <p:cNvSpPr/>
          <p:nvPr/>
        </p:nvSpPr>
        <p:spPr>
          <a:xfrm>
            <a:off x="4983480" y="2350008"/>
            <a:ext cx="3374136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700"/>
              </a:spcAft>
              <a:buSzPct val="100000"/>
              <a:buFontTx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Read passages aloud; it's written to be heard.</a:t>
            </a:r>
          </a:p>
          <a:p>
            <a:pPr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Read for feeling first, then for detail.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Notice where a line breaks and why.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  <a:p>
            <a:pPr marL="177800" indent="-177800">
              <a:lnSpc>
                <a:spcPct val="100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Some chapters slip into prose – why do you think that is?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67" name="Picture 66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5BB998D8-46F2-BC80-CE41-F7060D95441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68" name="Picture 67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2BE03DB7-0582-242A-5C50-C1958E856C1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9069" y="3420902"/>
            <a:ext cx="25383" cy="25383"/>
          </a:xfrm>
          <a:prstGeom prst="ellipse">
            <a:avLst/>
          </a:prstGeom>
          <a:solidFill>
            <a:srgbClr val="C7D2EE">
              <a:alpha val="5589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>
            <a:off x="7581613" y="689679"/>
            <a:ext cx="31415" cy="31415"/>
          </a:xfrm>
          <a:prstGeom prst="ellipse">
            <a:avLst/>
          </a:prstGeom>
          <a:solidFill>
            <a:srgbClr val="C7D2EE">
              <a:alpha val="6673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>
            <a:off x="8294798" y="271480"/>
            <a:ext cx="41066" cy="41066"/>
          </a:xfrm>
          <a:prstGeom prst="ellipse">
            <a:avLst/>
          </a:prstGeom>
          <a:solidFill>
            <a:srgbClr val="C7D2EE">
              <a:alpha val="6987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585220" y="340709"/>
            <a:ext cx="22797" cy="22797"/>
          </a:xfrm>
          <a:prstGeom prst="ellipse">
            <a:avLst/>
          </a:prstGeom>
          <a:solidFill>
            <a:srgbClr val="C7D2EE">
              <a:alpha val="4668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342300" y="729241"/>
            <a:ext cx="41614" cy="41614"/>
          </a:xfrm>
          <a:prstGeom prst="ellipse">
            <a:avLst/>
          </a:prstGeom>
          <a:solidFill>
            <a:srgbClr val="C7D2EE">
              <a:alpha val="5901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7323269" y="1055553"/>
            <a:ext cx="43742" cy="43742"/>
          </a:xfrm>
          <a:prstGeom prst="ellipse">
            <a:avLst/>
          </a:prstGeom>
          <a:solidFill>
            <a:srgbClr val="C7D2EE">
              <a:alpha val="3171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 rot="2700000">
            <a:off x="6240288" y="934075"/>
            <a:ext cx="71190" cy="71190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95189" y="462846"/>
            <a:ext cx="43259" cy="43259"/>
          </a:xfrm>
          <a:prstGeom prst="ellipse">
            <a:avLst/>
          </a:prstGeom>
          <a:solidFill>
            <a:srgbClr val="C7D2EE">
              <a:alpha val="4367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817149" y="539979"/>
            <a:ext cx="30353" cy="30353"/>
          </a:xfrm>
          <a:prstGeom prst="ellipse">
            <a:avLst/>
          </a:prstGeom>
          <a:solidFill>
            <a:srgbClr val="C7D2EE">
              <a:alpha val="6355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7463800" y="297946"/>
            <a:ext cx="42597" cy="42597"/>
          </a:xfrm>
          <a:prstGeom prst="ellipse">
            <a:avLst/>
          </a:prstGeom>
          <a:solidFill>
            <a:srgbClr val="C7D2EE">
              <a:alpha val="5151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6995385" y="549249"/>
            <a:ext cx="29891" cy="29891"/>
          </a:xfrm>
          <a:prstGeom prst="ellipse">
            <a:avLst/>
          </a:prstGeom>
          <a:solidFill>
            <a:srgbClr val="C7D2EE">
              <a:alpha val="6907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7497778" y="435045"/>
            <a:ext cx="34780" cy="34780"/>
          </a:xfrm>
          <a:prstGeom prst="ellipse">
            <a:avLst/>
          </a:prstGeom>
          <a:solidFill>
            <a:srgbClr val="C7D2EE">
              <a:alpha val="6186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9094871" y="2733725"/>
            <a:ext cx="41556" cy="41556"/>
          </a:xfrm>
          <a:prstGeom prst="ellipse">
            <a:avLst/>
          </a:prstGeom>
          <a:solidFill>
            <a:srgbClr val="C7D2EE">
              <a:alpha val="6191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068126" y="306737"/>
            <a:ext cx="17330" cy="17330"/>
          </a:xfrm>
          <a:prstGeom prst="ellipse">
            <a:avLst/>
          </a:prstGeom>
          <a:solidFill>
            <a:srgbClr val="C7D2EE">
              <a:alpha val="4775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937" y="4578003"/>
            <a:ext cx="36409" cy="36409"/>
          </a:xfrm>
          <a:prstGeom prst="ellipse">
            <a:avLst/>
          </a:prstGeom>
          <a:solidFill>
            <a:srgbClr val="C7D2EE">
              <a:alpha val="6193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711548" y="1068866"/>
            <a:ext cx="17968" cy="17968"/>
          </a:xfrm>
          <a:prstGeom prst="ellipse">
            <a:avLst/>
          </a:prstGeom>
          <a:solidFill>
            <a:srgbClr val="C7D2EE">
              <a:alpha val="4838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774528" y="777102"/>
            <a:ext cx="22401" cy="22401"/>
          </a:xfrm>
          <a:prstGeom prst="ellipse">
            <a:avLst/>
          </a:prstGeom>
          <a:solidFill>
            <a:srgbClr val="C7D2EE">
              <a:alpha val="6168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8226980" y="499306"/>
            <a:ext cx="17625" cy="17625"/>
          </a:xfrm>
          <a:prstGeom prst="ellipse">
            <a:avLst/>
          </a:prstGeom>
          <a:solidFill>
            <a:srgbClr val="C7D2EE">
              <a:alpha val="3682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170127" y="1096274"/>
            <a:ext cx="38860" cy="38860"/>
          </a:xfrm>
          <a:prstGeom prst="ellipse">
            <a:avLst/>
          </a:prstGeom>
          <a:solidFill>
            <a:srgbClr val="C7D2EE">
              <a:alpha val="3334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5110" y="3885008"/>
            <a:ext cx="42399" cy="42399"/>
          </a:xfrm>
          <a:prstGeom prst="ellipse">
            <a:avLst/>
          </a:prstGeom>
          <a:solidFill>
            <a:srgbClr val="C7D2EE">
              <a:alpha val="4375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8927121" y="48186"/>
            <a:ext cx="26110" cy="26110"/>
          </a:xfrm>
          <a:prstGeom prst="ellipse">
            <a:avLst/>
          </a:prstGeom>
          <a:solidFill>
            <a:srgbClr val="C7D2EE">
              <a:alpha val="3241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6550269" y="870529"/>
            <a:ext cx="39733" cy="39733"/>
          </a:xfrm>
          <a:prstGeom prst="ellipse">
            <a:avLst/>
          </a:prstGeom>
          <a:solidFill>
            <a:srgbClr val="C7D2EE">
              <a:alpha val="582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72510" y="3247485"/>
            <a:ext cx="21694" cy="21694"/>
          </a:xfrm>
          <a:prstGeom prst="ellipse">
            <a:avLst/>
          </a:prstGeom>
          <a:solidFill>
            <a:srgbClr val="C7D2EE">
              <a:alpha val="4342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 rot="2700000">
            <a:off x="6696970" y="186481"/>
            <a:ext cx="65598" cy="65598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6769702" y="742160"/>
            <a:ext cx="21662" cy="21662"/>
          </a:xfrm>
          <a:prstGeom prst="ellipse">
            <a:avLst/>
          </a:prstGeom>
          <a:solidFill>
            <a:srgbClr val="C7D2EE">
              <a:alpha val="5787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4890540" y="446131"/>
            <a:ext cx="30923" cy="30923"/>
          </a:xfrm>
          <a:prstGeom prst="ellipse">
            <a:avLst/>
          </a:prstGeom>
          <a:solidFill>
            <a:srgbClr val="C7D2EE">
              <a:alpha val="4804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8441123" y="578158"/>
            <a:ext cx="42941" cy="42941"/>
          </a:xfrm>
          <a:prstGeom prst="ellipse">
            <a:avLst/>
          </a:prstGeom>
          <a:solidFill>
            <a:srgbClr val="C7D2EE">
              <a:alpha val="5182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4508016" y="500559"/>
            <a:ext cx="26402" cy="26402"/>
          </a:xfrm>
          <a:prstGeom prst="ellipse">
            <a:avLst/>
          </a:prstGeom>
          <a:solidFill>
            <a:srgbClr val="C7D2EE">
              <a:alpha val="3723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3252435" y="812103"/>
            <a:ext cx="31354" cy="31354"/>
          </a:xfrm>
          <a:prstGeom prst="ellipse">
            <a:avLst/>
          </a:prstGeom>
          <a:solidFill>
            <a:srgbClr val="C7D2EE">
              <a:alpha val="5741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5668893" y="1038638"/>
            <a:ext cx="33099" cy="33099"/>
          </a:xfrm>
          <a:prstGeom prst="ellipse">
            <a:avLst/>
          </a:prstGeom>
          <a:solidFill>
            <a:srgbClr val="C7D2EE">
              <a:alpha val="6511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 rot="2700000">
            <a:off x="7884836" y="765218"/>
            <a:ext cx="47042" cy="47042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 rot="2700000">
            <a:off x="4339647" y="283843"/>
            <a:ext cx="81492" cy="81492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 rot="2700000">
            <a:off x="6279939" y="1136604"/>
            <a:ext cx="57734" cy="57734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2853139" y="211385"/>
            <a:ext cx="27808" cy="27808"/>
          </a:xfrm>
          <a:prstGeom prst="ellipse">
            <a:avLst/>
          </a:prstGeom>
          <a:solidFill>
            <a:srgbClr val="C7D2EE">
              <a:alpha val="4194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206419" y="622697"/>
            <a:ext cx="19001" cy="19001"/>
          </a:xfrm>
          <a:prstGeom prst="ellipse">
            <a:avLst/>
          </a:prstGeom>
          <a:solidFill>
            <a:srgbClr val="C7D2EE">
              <a:alpha val="3818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7118112" y="904226"/>
            <a:ext cx="28435" cy="28435"/>
          </a:xfrm>
          <a:prstGeom prst="ellipse">
            <a:avLst/>
          </a:prstGeom>
          <a:solidFill>
            <a:srgbClr val="C7D2EE">
              <a:alpha val="4447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5005739" y="4780706"/>
            <a:ext cx="42340" cy="42340"/>
          </a:xfrm>
          <a:prstGeom prst="ellipse">
            <a:avLst/>
          </a:prstGeom>
          <a:solidFill>
            <a:srgbClr val="C7D2EE">
              <a:alpha val="6711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9006546" y="1833031"/>
            <a:ext cx="26151" cy="26151"/>
          </a:xfrm>
          <a:prstGeom prst="ellipse">
            <a:avLst/>
          </a:prstGeom>
          <a:solidFill>
            <a:srgbClr val="C7D2EE">
              <a:alpha val="5383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9123066" y="1481574"/>
            <a:ext cx="26506" cy="26506"/>
          </a:xfrm>
          <a:prstGeom prst="ellipse">
            <a:avLst/>
          </a:prstGeom>
          <a:solidFill>
            <a:srgbClr val="C7D2EE">
              <a:alpha val="4125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8823646" y="1223201"/>
            <a:ext cx="18148" cy="18148"/>
          </a:xfrm>
          <a:prstGeom prst="ellipse">
            <a:avLst/>
          </a:prstGeom>
          <a:solidFill>
            <a:srgbClr val="C7D2EE">
              <a:alpha val="5012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4554387" y="803602"/>
            <a:ext cx="42371" cy="42371"/>
          </a:xfrm>
          <a:prstGeom prst="ellipse">
            <a:avLst/>
          </a:prstGeom>
          <a:solidFill>
            <a:srgbClr val="C7D2EE">
              <a:alpha val="3606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 rot="2700000">
            <a:off x="1679154" y="532026"/>
            <a:ext cx="56319" cy="56319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6434465" y="1133951"/>
            <a:ext cx="37995" cy="37995"/>
          </a:xfrm>
          <a:prstGeom prst="ellipse">
            <a:avLst/>
          </a:prstGeom>
          <a:solidFill>
            <a:srgbClr val="C7D2EE">
              <a:alpha val="3704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 rot="2700000">
            <a:off x="5424150" y="243347"/>
            <a:ext cx="71220" cy="71220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3008093" y="273555"/>
            <a:ext cx="38838" cy="38838"/>
          </a:xfrm>
          <a:prstGeom prst="ellipse">
            <a:avLst/>
          </a:prstGeom>
          <a:solidFill>
            <a:srgbClr val="C7D2EE">
              <a:alpha val="4485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3939018" y="4662685"/>
            <a:ext cx="24027" cy="24027"/>
          </a:xfrm>
          <a:prstGeom prst="ellipse">
            <a:avLst/>
          </a:prstGeom>
          <a:solidFill>
            <a:srgbClr val="C7D2EE">
              <a:alpha val="4446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7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816568" y="339894"/>
            <a:ext cx="23697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DRAMATIS PERSONAE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817929" y="636453"/>
            <a:ext cx="3132279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Who you'll meet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816568" y="1474167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C7D2EE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A small cast of gods, monsters and ghosts: these are the figures to keep track of.</a:t>
            </a:r>
            <a:endParaRPr lang="en-US" sz="12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1197864" y="1975104"/>
            <a:ext cx="713232" cy="713232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5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172" y="2153412"/>
            <a:ext cx="356616" cy="356616"/>
          </a:xfrm>
          <a:prstGeom prst="rect">
            <a:avLst/>
          </a:prstGeom>
        </p:spPr>
      </p:pic>
      <p:sp>
        <p:nvSpPr>
          <p:cNvPr id="60" name="Text 57"/>
          <p:cNvSpPr/>
          <p:nvPr/>
        </p:nvSpPr>
        <p:spPr>
          <a:xfrm>
            <a:off x="566928" y="2752344"/>
            <a:ext cx="1975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Hekate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1" name="Text 58"/>
          <p:cNvSpPr/>
          <p:nvPr/>
        </p:nvSpPr>
        <p:spPr>
          <a:xfrm>
            <a:off x="566928" y="3026664"/>
            <a:ext cx="19751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Our heroine - goddess of magic &amp; crossroads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Shape 59"/>
          <p:cNvSpPr/>
          <p:nvPr/>
        </p:nvSpPr>
        <p:spPr>
          <a:xfrm>
            <a:off x="3236976" y="1975104"/>
            <a:ext cx="713232" cy="713232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6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5284" y="2153412"/>
            <a:ext cx="356616" cy="356616"/>
          </a:xfrm>
          <a:prstGeom prst="rect">
            <a:avLst/>
          </a:prstGeom>
        </p:spPr>
      </p:pic>
      <p:sp>
        <p:nvSpPr>
          <p:cNvPr id="64" name="Text 60"/>
          <p:cNvSpPr/>
          <p:nvPr/>
        </p:nvSpPr>
        <p:spPr>
          <a:xfrm>
            <a:off x="2606040" y="2752344"/>
            <a:ext cx="1975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Asteria &amp; Perses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5" name="Text 61"/>
          <p:cNvSpPr/>
          <p:nvPr/>
        </p:nvSpPr>
        <p:spPr>
          <a:xfrm>
            <a:off x="2606040" y="3026664"/>
            <a:ext cx="19751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Her parents – titans of falling stars &amp; destruction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6" name="Shape 62"/>
          <p:cNvSpPr/>
          <p:nvPr/>
        </p:nvSpPr>
        <p:spPr>
          <a:xfrm>
            <a:off x="5276088" y="1975104"/>
            <a:ext cx="713232" cy="713232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6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4396" y="2153412"/>
            <a:ext cx="356616" cy="356616"/>
          </a:xfrm>
          <a:prstGeom prst="rect">
            <a:avLst/>
          </a:prstGeom>
        </p:spPr>
      </p:pic>
      <p:sp>
        <p:nvSpPr>
          <p:cNvPr id="68" name="Text 63"/>
          <p:cNvSpPr/>
          <p:nvPr/>
        </p:nvSpPr>
        <p:spPr>
          <a:xfrm>
            <a:off x="4645152" y="2752344"/>
            <a:ext cx="1975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Nyx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9" name="Text 64"/>
          <p:cNvSpPr/>
          <p:nvPr/>
        </p:nvSpPr>
        <p:spPr>
          <a:xfrm>
            <a:off x="4645152" y="3026664"/>
            <a:ext cx="19751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Night herself, one of the oldest goddesses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0" name="Shape 65"/>
          <p:cNvSpPr/>
          <p:nvPr/>
        </p:nvSpPr>
        <p:spPr>
          <a:xfrm>
            <a:off x="7315200" y="1975104"/>
            <a:ext cx="713232" cy="713232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3508" y="2153412"/>
            <a:ext cx="356616" cy="356616"/>
          </a:xfrm>
          <a:prstGeom prst="rect">
            <a:avLst/>
          </a:prstGeom>
        </p:spPr>
      </p:pic>
      <p:sp>
        <p:nvSpPr>
          <p:cNvPr id="72" name="Text 66"/>
          <p:cNvSpPr/>
          <p:nvPr/>
        </p:nvSpPr>
        <p:spPr>
          <a:xfrm>
            <a:off x="6684264" y="2752344"/>
            <a:ext cx="1975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Styx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3" name="Text 67"/>
          <p:cNvSpPr/>
          <p:nvPr/>
        </p:nvSpPr>
        <p:spPr>
          <a:xfrm>
            <a:off x="6684264" y="3026664"/>
            <a:ext cx="19751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Goddess of the river of the dead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4" name="Shape 68"/>
          <p:cNvSpPr/>
          <p:nvPr/>
        </p:nvSpPr>
        <p:spPr>
          <a:xfrm>
            <a:off x="1197864" y="3483864"/>
            <a:ext cx="713232" cy="713232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6172" y="3662172"/>
            <a:ext cx="356616" cy="356616"/>
          </a:xfrm>
          <a:prstGeom prst="rect">
            <a:avLst/>
          </a:prstGeom>
        </p:spPr>
      </p:pic>
      <p:sp>
        <p:nvSpPr>
          <p:cNvPr id="76" name="Text 69"/>
          <p:cNvSpPr/>
          <p:nvPr/>
        </p:nvSpPr>
        <p:spPr>
          <a:xfrm>
            <a:off x="566928" y="4261104"/>
            <a:ext cx="1975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Hades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7" name="Text 70"/>
          <p:cNvSpPr/>
          <p:nvPr/>
        </p:nvSpPr>
        <p:spPr>
          <a:xfrm>
            <a:off x="625998" y="4535424"/>
            <a:ext cx="1916034" cy="2148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Ruler of the Underworld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8" name="Shape 71"/>
          <p:cNvSpPr/>
          <p:nvPr/>
        </p:nvSpPr>
        <p:spPr>
          <a:xfrm>
            <a:off x="3236976" y="3483864"/>
            <a:ext cx="713232" cy="713232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5284" y="3662172"/>
            <a:ext cx="356616" cy="356616"/>
          </a:xfrm>
          <a:prstGeom prst="rect">
            <a:avLst/>
          </a:prstGeom>
        </p:spPr>
      </p:pic>
      <p:sp>
        <p:nvSpPr>
          <p:cNvPr id="80" name="Text 72"/>
          <p:cNvSpPr/>
          <p:nvPr/>
        </p:nvSpPr>
        <p:spPr>
          <a:xfrm>
            <a:off x="2606040" y="4261104"/>
            <a:ext cx="1975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Charon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1" name="Text 73"/>
          <p:cNvSpPr/>
          <p:nvPr/>
        </p:nvSpPr>
        <p:spPr>
          <a:xfrm>
            <a:off x="2606040" y="4535424"/>
            <a:ext cx="19751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ferryman who rows the dead across the River Styx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2" name="Shape 74"/>
          <p:cNvSpPr/>
          <p:nvPr/>
        </p:nvSpPr>
        <p:spPr>
          <a:xfrm>
            <a:off x="5276088" y="3483864"/>
            <a:ext cx="713232" cy="713232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83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54396" y="3662172"/>
            <a:ext cx="356400" cy="356400"/>
          </a:xfrm>
          <a:prstGeom prst="rect">
            <a:avLst/>
          </a:prstGeom>
        </p:spPr>
      </p:pic>
      <p:sp>
        <p:nvSpPr>
          <p:cNvPr id="84" name="Text 75"/>
          <p:cNvSpPr/>
          <p:nvPr/>
        </p:nvSpPr>
        <p:spPr>
          <a:xfrm>
            <a:off x="4645152" y="4261104"/>
            <a:ext cx="1975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Cerberus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5" name="Text 76"/>
          <p:cNvSpPr/>
          <p:nvPr/>
        </p:nvSpPr>
        <p:spPr>
          <a:xfrm>
            <a:off x="4645152" y="4535424"/>
            <a:ext cx="19751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many-headed hound at the gate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6" name="Shape 77"/>
          <p:cNvSpPr/>
          <p:nvPr/>
        </p:nvSpPr>
        <p:spPr>
          <a:xfrm>
            <a:off x="7315200" y="3483864"/>
            <a:ext cx="713232" cy="713232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0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8" name="Text 78"/>
          <p:cNvSpPr/>
          <p:nvPr/>
        </p:nvSpPr>
        <p:spPr>
          <a:xfrm>
            <a:off x="6684264" y="4261104"/>
            <a:ext cx="19751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Thanatos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9" name="Text 79"/>
          <p:cNvSpPr/>
          <p:nvPr/>
        </p:nvSpPr>
        <p:spPr>
          <a:xfrm>
            <a:off x="6684264" y="4535424"/>
            <a:ext cx="19751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5000"/>
              </a:lnSpc>
              <a:buNone/>
            </a:pPr>
            <a:r>
              <a:rPr lang="en-US" sz="95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kind god of death</a:t>
            </a:r>
            <a:endParaRPr lang="en-US" sz="9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93" name="Picture 92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39E12C40-BF34-9837-A40A-CE2DCBC6C3E1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94" name="Picture 93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33089BF4-6B5D-BED6-B650-E713F3CF1D49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  <p:pic>
        <p:nvPicPr>
          <p:cNvPr id="49" name="Graphic 48" descr="Gravestone with solid fill">
            <a:extLst>
              <a:ext uri="{FF2B5EF4-FFF2-40B4-BE49-F238E27FC236}">
                <a16:creationId xmlns:a16="http://schemas.microsoft.com/office/drawing/2014/main" id="{CAD2C92F-36D9-A481-9734-8CD60DC48B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406426" y="3574982"/>
            <a:ext cx="530780" cy="5307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F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87487" y="431907"/>
            <a:ext cx="27599" cy="27599"/>
          </a:xfrm>
          <a:prstGeom prst="ellipse">
            <a:avLst/>
          </a:prstGeom>
          <a:solidFill>
            <a:srgbClr val="C7D2EE">
              <a:alpha val="4755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" name="Shape 1"/>
          <p:cNvSpPr/>
          <p:nvPr/>
        </p:nvSpPr>
        <p:spPr>
          <a:xfrm>
            <a:off x="5658520" y="427400"/>
            <a:ext cx="23155" cy="23155"/>
          </a:xfrm>
          <a:prstGeom prst="ellipse">
            <a:avLst/>
          </a:prstGeom>
          <a:solidFill>
            <a:srgbClr val="C7D2EE">
              <a:alpha val="3143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2783" y="3133196"/>
            <a:ext cx="28374" cy="28374"/>
          </a:xfrm>
          <a:prstGeom prst="ellipse">
            <a:avLst/>
          </a:prstGeom>
          <a:solidFill>
            <a:srgbClr val="C7D2EE">
              <a:alpha val="6046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" name="Shape 3"/>
          <p:cNvSpPr/>
          <p:nvPr/>
        </p:nvSpPr>
        <p:spPr>
          <a:xfrm>
            <a:off x="7761295" y="977682"/>
            <a:ext cx="20710" cy="20710"/>
          </a:xfrm>
          <a:prstGeom prst="ellipse">
            <a:avLst/>
          </a:prstGeom>
          <a:solidFill>
            <a:srgbClr val="C7D2EE">
              <a:alpha val="5536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" name="Shape 4"/>
          <p:cNvSpPr/>
          <p:nvPr/>
        </p:nvSpPr>
        <p:spPr>
          <a:xfrm>
            <a:off x="1696332" y="815217"/>
            <a:ext cx="37438" cy="37438"/>
          </a:xfrm>
          <a:prstGeom prst="ellipse">
            <a:avLst/>
          </a:prstGeom>
          <a:solidFill>
            <a:srgbClr val="C7D2EE">
              <a:alpha val="4151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" name="Shape 5"/>
          <p:cNvSpPr/>
          <p:nvPr/>
        </p:nvSpPr>
        <p:spPr>
          <a:xfrm>
            <a:off x="2384626" y="256116"/>
            <a:ext cx="39593" cy="39593"/>
          </a:xfrm>
          <a:prstGeom prst="ellipse">
            <a:avLst/>
          </a:prstGeom>
          <a:solidFill>
            <a:srgbClr val="C7D2EE">
              <a:alpha val="6108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8" name="Shape 6"/>
          <p:cNvSpPr/>
          <p:nvPr/>
        </p:nvSpPr>
        <p:spPr>
          <a:xfrm rot="2700000">
            <a:off x="4763465" y="1038720"/>
            <a:ext cx="68985" cy="68985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42290" y="4543633"/>
            <a:ext cx="33687" cy="33687"/>
          </a:xfrm>
          <a:prstGeom prst="ellipse">
            <a:avLst/>
          </a:prstGeom>
          <a:solidFill>
            <a:srgbClr val="C7D2EE">
              <a:alpha val="35517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33656" y="4606232"/>
            <a:ext cx="36898" cy="36898"/>
          </a:xfrm>
          <a:prstGeom prst="ellipse">
            <a:avLst/>
          </a:prstGeom>
          <a:solidFill>
            <a:srgbClr val="C7D2EE">
              <a:alpha val="3603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823754" y="366710"/>
            <a:ext cx="31586" cy="31586"/>
          </a:xfrm>
          <a:prstGeom prst="ellipse">
            <a:avLst/>
          </a:prstGeom>
          <a:solidFill>
            <a:srgbClr val="C7D2EE">
              <a:alpha val="6081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2534158" y="363858"/>
            <a:ext cx="43715" cy="43715"/>
          </a:xfrm>
          <a:prstGeom prst="ellipse">
            <a:avLst/>
          </a:prstGeom>
          <a:solidFill>
            <a:srgbClr val="C7D2EE">
              <a:alpha val="6444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3" name="Shape 11"/>
          <p:cNvSpPr/>
          <p:nvPr/>
        </p:nvSpPr>
        <p:spPr>
          <a:xfrm rot="2700000">
            <a:off x="6659781" y="340097"/>
            <a:ext cx="68446" cy="68446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4844082" y="709069"/>
            <a:ext cx="34803" cy="34803"/>
          </a:xfrm>
          <a:prstGeom prst="ellipse">
            <a:avLst/>
          </a:prstGeom>
          <a:solidFill>
            <a:srgbClr val="C7D2EE">
              <a:alpha val="6992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236292" y="4811695"/>
            <a:ext cx="39968" cy="39968"/>
          </a:xfrm>
          <a:prstGeom prst="ellipse">
            <a:avLst/>
          </a:prstGeom>
          <a:solidFill>
            <a:srgbClr val="C7D2EE">
              <a:alpha val="5055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738570" y="989729"/>
            <a:ext cx="26226" cy="26226"/>
          </a:xfrm>
          <a:prstGeom prst="ellipse">
            <a:avLst/>
          </a:prstGeom>
          <a:solidFill>
            <a:srgbClr val="C7D2EE">
              <a:alpha val="5863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945229" y="4692321"/>
            <a:ext cx="25283" cy="25283"/>
          </a:xfrm>
          <a:prstGeom prst="ellipse">
            <a:avLst/>
          </a:prstGeom>
          <a:solidFill>
            <a:srgbClr val="C7D2EE">
              <a:alpha val="5707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23402" y="449156"/>
            <a:ext cx="34219" cy="34219"/>
          </a:xfrm>
          <a:prstGeom prst="ellipse">
            <a:avLst/>
          </a:prstGeom>
          <a:solidFill>
            <a:srgbClr val="C7D2EE">
              <a:alpha val="5533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496332" y="1087549"/>
            <a:ext cx="34557" cy="34557"/>
          </a:xfrm>
          <a:prstGeom prst="ellipse">
            <a:avLst/>
          </a:prstGeom>
          <a:solidFill>
            <a:srgbClr val="C7D2EE">
              <a:alpha val="4791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1630060" y="529139"/>
            <a:ext cx="39007" cy="39007"/>
          </a:xfrm>
          <a:prstGeom prst="ellipse">
            <a:avLst/>
          </a:prstGeom>
          <a:solidFill>
            <a:srgbClr val="C7D2EE">
              <a:alpha val="3668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9077808" y="3018248"/>
            <a:ext cx="32812" cy="32812"/>
          </a:xfrm>
          <a:prstGeom prst="ellipse">
            <a:avLst/>
          </a:prstGeom>
          <a:solidFill>
            <a:srgbClr val="C7D2EE">
              <a:alpha val="6633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1840783" y="890042"/>
            <a:ext cx="36120" cy="36120"/>
          </a:xfrm>
          <a:prstGeom prst="ellipse">
            <a:avLst/>
          </a:prstGeom>
          <a:solidFill>
            <a:srgbClr val="C7D2EE">
              <a:alpha val="3784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3" name="Shape 21"/>
          <p:cNvSpPr/>
          <p:nvPr/>
        </p:nvSpPr>
        <p:spPr>
          <a:xfrm rot="2700000">
            <a:off x="3548214" y="488048"/>
            <a:ext cx="67878" cy="67878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25647" y="133362"/>
            <a:ext cx="34159" cy="34159"/>
          </a:xfrm>
          <a:prstGeom prst="ellipse">
            <a:avLst/>
          </a:prstGeom>
          <a:solidFill>
            <a:srgbClr val="C7D2EE">
              <a:alpha val="4062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5" name="Shape 23"/>
          <p:cNvSpPr/>
          <p:nvPr/>
        </p:nvSpPr>
        <p:spPr>
          <a:xfrm rot="2700000">
            <a:off x="7169166" y="974758"/>
            <a:ext cx="81771" cy="81771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2723104" y="747616"/>
            <a:ext cx="19472" cy="19472"/>
          </a:xfrm>
          <a:prstGeom prst="ellipse">
            <a:avLst/>
          </a:prstGeom>
          <a:solidFill>
            <a:srgbClr val="C7D2EE">
              <a:alpha val="6511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1705760" y="346820"/>
            <a:ext cx="41184" cy="41184"/>
          </a:xfrm>
          <a:prstGeom prst="ellipse">
            <a:avLst/>
          </a:prstGeom>
          <a:solidFill>
            <a:srgbClr val="C7D2EE">
              <a:alpha val="4775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7044188" y="850825"/>
            <a:ext cx="38636" cy="38636"/>
          </a:xfrm>
          <a:prstGeom prst="ellipse">
            <a:avLst/>
          </a:prstGeom>
          <a:solidFill>
            <a:srgbClr val="C7D2EE">
              <a:alpha val="4340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29" name="Shape 27"/>
          <p:cNvSpPr/>
          <p:nvPr/>
        </p:nvSpPr>
        <p:spPr>
          <a:xfrm rot="2700000">
            <a:off x="3031511" y="4656954"/>
            <a:ext cx="70071" cy="70071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0" name="Shape 28"/>
          <p:cNvSpPr/>
          <p:nvPr/>
        </p:nvSpPr>
        <p:spPr>
          <a:xfrm rot="2700000">
            <a:off x="793112" y="4813456"/>
            <a:ext cx="60462" cy="60462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5937925" y="207378"/>
            <a:ext cx="21630" cy="21630"/>
          </a:xfrm>
          <a:prstGeom prst="ellipse">
            <a:avLst/>
          </a:prstGeom>
          <a:solidFill>
            <a:srgbClr val="C7D2EE">
              <a:alpha val="5523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51708" y="796633"/>
            <a:ext cx="42819" cy="42819"/>
          </a:xfrm>
          <a:prstGeom prst="ellipse">
            <a:avLst/>
          </a:prstGeom>
          <a:solidFill>
            <a:srgbClr val="C7D2EE">
              <a:alpha val="5645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7555962" y="463567"/>
            <a:ext cx="23551" cy="23551"/>
          </a:xfrm>
          <a:prstGeom prst="ellipse">
            <a:avLst/>
          </a:prstGeom>
          <a:solidFill>
            <a:srgbClr val="C7D2EE">
              <a:alpha val="6352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4" name="Shape 32"/>
          <p:cNvSpPr/>
          <p:nvPr/>
        </p:nvSpPr>
        <p:spPr>
          <a:xfrm rot="2700000">
            <a:off x="5168920" y="1042741"/>
            <a:ext cx="74467" cy="74467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2072351" y="289255"/>
            <a:ext cx="39858" cy="39858"/>
          </a:xfrm>
          <a:prstGeom prst="ellipse">
            <a:avLst/>
          </a:prstGeom>
          <a:solidFill>
            <a:srgbClr val="C7D2EE">
              <a:alpha val="64744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2999674" y="1183760"/>
            <a:ext cx="39223" cy="39223"/>
          </a:xfrm>
          <a:prstGeom prst="ellipse">
            <a:avLst/>
          </a:prstGeom>
          <a:solidFill>
            <a:srgbClr val="C7D2EE">
              <a:alpha val="6066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7" name="Shape 35"/>
          <p:cNvSpPr/>
          <p:nvPr/>
        </p:nvSpPr>
        <p:spPr>
          <a:xfrm rot="2700000">
            <a:off x="3973008" y="155245"/>
            <a:ext cx="68794" cy="68794"/>
          </a:xfrm>
          <a:prstGeom prst="rect">
            <a:avLst/>
          </a:prstGeom>
          <a:solidFill>
            <a:srgbClr val="C7D2EE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8994145" y="827027"/>
            <a:ext cx="18622" cy="18622"/>
          </a:xfrm>
          <a:prstGeom prst="ellipse">
            <a:avLst/>
          </a:prstGeom>
          <a:solidFill>
            <a:srgbClr val="C7D2EE">
              <a:alpha val="67743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5377656" y="365208"/>
            <a:ext cx="34229" cy="34229"/>
          </a:xfrm>
          <a:prstGeom prst="ellipse">
            <a:avLst/>
          </a:prstGeom>
          <a:solidFill>
            <a:srgbClr val="C7D2EE">
              <a:alpha val="5812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4919812" y="1240377"/>
            <a:ext cx="41017" cy="41017"/>
          </a:xfrm>
          <a:prstGeom prst="ellipse">
            <a:avLst/>
          </a:prstGeom>
          <a:solidFill>
            <a:srgbClr val="C7D2EE">
              <a:alpha val="31896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9108106" y="1365186"/>
            <a:ext cx="32320" cy="32320"/>
          </a:xfrm>
          <a:prstGeom prst="ellipse">
            <a:avLst/>
          </a:prstGeom>
          <a:solidFill>
            <a:srgbClr val="C7D2EE">
              <a:alpha val="56051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776826" y="111294"/>
            <a:ext cx="40642" cy="40642"/>
          </a:xfrm>
          <a:prstGeom prst="ellipse">
            <a:avLst/>
          </a:prstGeom>
          <a:solidFill>
            <a:srgbClr val="C7D2EE">
              <a:alpha val="6831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7986356" y="4690723"/>
            <a:ext cx="22472" cy="22472"/>
          </a:xfrm>
          <a:prstGeom prst="ellipse">
            <a:avLst/>
          </a:prstGeom>
          <a:solidFill>
            <a:srgbClr val="C7D2EE">
              <a:alpha val="44245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4" name="Shape 42"/>
          <p:cNvSpPr/>
          <p:nvPr/>
        </p:nvSpPr>
        <p:spPr>
          <a:xfrm rot="2700000">
            <a:off x="194741" y="731521"/>
            <a:ext cx="54517" cy="54517"/>
          </a:xfrm>
          <a:prstGeom prst="rect">
            <a:avLst/>
          </a:prstGeom>
          <a:solidFill>
            <a:srgbClr val="EBD9A6">
              <a:alpha val="75000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8887825" y="1131157"/>
            <a:ext cx="41444" cy="41444"/>
          </a:xfrm>
          <a:prstGeom prst="ellipse">
            <a:avLst/>
          </a:prstGeom>
          <a:solidFill>
            <a:srgbClr val="C7D2EE">
              <a:alpha val="65539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1629054" y="408601"/>
            <a:ext cx="22505" cy="22505"/>
          </a:xfrm>
          <a:prstGeom prst="ellipse">
            <a:avLst/>
          </a:prstGeom>
          <a:solidFill>
            <a:srgbClr val="C7D2EE">
              <a:alpha val="54798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2417824" y="4584321"/>
            <a:ext cx="43676" cy="43676"/>
          </a:xfrm>
          <a:prstGeom prst="ellipse">
            <a:avLst/>
          </a:prstGeom>
          <a:solidFill>
            <a:srgbClr val="C7D2EE">
              <a:alpha val="68882"/>
            </a:srgbClr>
          </a:solidFill>
          <a:ln/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777240" y="4818888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800" kern="0" spc="2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HEKATE  ·  NIKITA GILL</a:t>
            </a:r>
            <a:endParaRPr lang="en-US" sz="8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8229600" y="4818888"/>
            <a:ext cx="502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AA3C7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8</a:t>
            </a:r>
            <a:endParaRPr lang="en-US" sz="9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5" name="Text 53"/>
          <p:cNvSpPr/>
          <p:nvPr/>
        </p:nvSpPr>
        <p:spPr>
          <a:xfrm>
            <a:off x="548640" y="384048"/>
            <a:ext cx="234173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300" dirty="0">
                <a:solidFill>
                  <a:srgbClr val="D9B65C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JOURNEY AHEAD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548640" y="658368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3200" b="1" dirty="0">
                <a:solidFill>
                  <a:srgbClr val="E8EAF4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shape of her story</a:t>
            </a:r>
            <a:endParaRPr lang="en-US" sz="3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7" name="Text 55"/>
          <p:cNvSpPr/>
          <p:nvPr/>
        </p:nvSpPr>
        <p:spPr>
          <a:xfrm>
            <a:off x="548640" y="1499616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350" dirty="0">
                <a:solidFill>
                  <a:srgbClr val="C7D2EE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The book is told in three parts — a journey from powerlessness to power.</a:t>
            </a:r>
            <a:endParaRPr lang="en-US" sz="13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8" name="Shape 56"/>
          <p:cNvSpPr/>
          <p:nvPr/>
        </p:nvSpPr>
        <p:spPr>
          <a:xfrm>
            <a:off x="2011680" y="2971800"/>
            <a:ext cx="5029200" cy="0"/>
          </a:xfrm>
          <a:prstGeom prst="line">
            <a:avLst/>
          </a:prstGeom>
          <a:noFill/>
          <a:ln w="19050">
            <a:solidFill>
              <a:srgbClr val="D9B65C">
                <a:alpha val="75000"/>
              </a:srgbClr>
            </a:solidFill>
            <a:prstDash val="dash"/>
            <a:tailEnd type="triangle"/>
          </a:ln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1435608" y="2592378"/>
            <a:ext cx="768096" cy="768096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1435608" y="2592380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BD9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I</a:t>
            </a:r>
            <a:endParaRPr lang="en-US" sz="2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585216" y="35204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 Child of War</a:t>
            </a:r>
            <a:endParaRPr lang="en-US" sz="15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699570" y="3795594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ct val="105000"/>
              </a:lnSpc>
            </a:pPr>
            <a:r>
              <a:rPr lang="en-US" sz="110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Born into the losing side of the war between the gods and the Titans. Dropped in the underworld powerless and alone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3" name="Shape 61"/>
          <p:cNvSpPr/>
          <p:nvPr/>
        </p:nvSpPr>
        <p:spPr>
          <a:xfrm>
            <a:off x="4120082" y="2581867"/>
            <a:ext cx="768096" cy="768096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4110789" y="2586850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BD9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II</a:t>
            </a:r>
            <a:endParaRPr lang="en-US" sz="2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5" name="Text 63"/>
          <p:cNvSpPr/>
          <p:nvPr/>
        </p:nvSpPr>
        <p:spPr>
          <a:xfrm>
            <a:off x="3269690" y="352044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The Realm of the Dead</a:t>
            </a:r>
            <a:endParaRPr lang="en-US" sz="15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3291840" y="3778373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Growing up in the dark, exploring the underworld, and finding out what she can do.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7" name="Shape 65"/>
          <p:cNvSpPr/>
          <p:nvPr/>
        </p:nvSpPr>
        <p:spPr>
          <a:xfrm>
            <a:off x="6826003" y="2592378"/>
            <a:ext cx="768096" cy="768096"/>
          </a:xfrm>
          <a:prstGeom prst="ellipse">
            <a:avLst/>
          </a:prstGeom>
          <a:solidFill>
            <a:srgbClr val="1E2758"/>
          </a:solidFill>
          <a:ln w="19050">
            <a:solidFill>
              <a:srgbClr val="D9B65C"/>
            </a:solidFill>
            <a:prstDash val="solid"/>
          </a:ln>
          <a:effectLst>
            <a:outerShdw blurRad="76200" dist="25400" dir="5400000" algn="bl" rotWithShape="0">
              <a:srgbClr val="000000">
                <a:alpha val="35000"/>
              </a:srgbClr>
            </a:outerShdw>
          </a:effectLst>
        </p:spPr>
        <p:txBody>
          <a:bodyPr/>
          <a:lstStyle/>
          <a:p>
            <a:endParaRPr lang="en-US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8" name="Text 66"/>
          <p:cNvSpPr/>
          <p:nvPr/>
        </p:nvSpPr>
        <p:spPr>
          <a:xfrm>
            <a:off x="6827836" y="2601836"/>
            <a:ext cx="768096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EBD9A6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III</a:t>
            </a:r>
            <a:endParaRPr lang="en-US" sz="22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5917790" y="3485959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550" b="1" dirty="0">
                <a:solidFill>
                  <a:srgbClr val="D9B65C"/>
                </a:solidFill>
                <a:latin typeface="Didot" panose="02000503000000020003" pitchFamily="2" charset="-79"/>
                <a:ea typeface="Cambria" pitchFamily="34" charset="-122"/>
                <a:cs typeface="Didot" panose="02000503000000020003" pitchFamily="2" charset="-79"/>
              </a:rPr>
              <a:t>A Woman of Power</a:t>
            </a:r>
            <a:endParaRPr lang="en-US" sz="155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sp>
        <p:nvSpPr>
          <p:cNvPr id="70" name="Text 68"/>
          <p:cNvSpPr/>
          <p:nvPr/>
        </p:nvSpPr>
        <p:spPr>
          <a:xfrm>
            <a:off x="5988111" y="374904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100" dirty="0">
                <a:solidFill>
                  <a:srgbClr val="E8EAF4"/>
                </a:solidFill>
                <a:latin typeface="Didot" panose="02000503000000020003" pitchFamily="2" charset="-79"/>
                <a:ea typeface="Calibri" pitchFamily="34" charset="-122"/>
                <a:cs typeface="Didot" panose="02000503000000020003" pitchFamily="2" charset="-79"/>
              </a:rPr>
              <a:t>Becoming the goddess of magic</a:t>
            </a:r>
            <a:endParaRPr lang="en-US" sz="1100" dirty="0">
              <a:latin typeface="Didot" panose="02000503000000020003" pitchFamily="2" charset="-79"/>
              <a:cs typeface="Didot" panose="02000503000000020003" pitchFamily="2" charset="-79"/>
            </a:endParaRPr>
          </a:p>
        </p:txBody>
      </p:sp>
      <p:pic>
        <p:nvPicPr>
          <p:cNvPr id="74" name="Picture 73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E0D2DAB5-ED08-1778-EA9E-D43EDCE3AA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376" r="46976"/>
          <a:stretch>
            <a:fillRect/>
          </a:stretch>
        </p:blipFill>
        <p:spPr>
          <a:xfrm>
            <a:off x="8486" y="-100007"/>
            <a:ext cx="1012188" cy="5587482"/>
          </a:xfrm>
          <a:prstGeom prst="rect">
            <a:avLst/>
          </a:prstGeom>
        </p:spPr>
      </p:pic>
      <p:pic>
        <p:nvPicPr>
          <p:cNvPr id="75" name="Picture 74" descr="A black background with gold and silver swirls and owls&#10;&#10;AI-generated content may be incorrect.">
            <a:extLst>
              <a:ext uri="{FF2B5EF4-FFF2-40B4-BE49-F238E27FC236}">
                <a16:creationId xmlns:a16="http://schemas.microsoft.com/office/drawing/2014/main" id="{A2830767-8822-29F5-B985-E9BB34663A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2813"/>
          <a:stretch>
            <a:fillRect/>
          </a:stretch>
        </p:blipFill>
        <p:spPr>
          <a:xfrm>
            <a:off x="8063969" y="-106645"/>
            <a:ext cx="1072911" cy="55874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13627</TotalTime>
  <Words>1922</Words>
  <Application>Microsoft Office PowerPoint</Application>
  <PresentationFormat>On-screen Show (16:9)</PresentationFormat>
  <Paragraphs>227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Hekate by Nikita Gill — Pre-reading introduction</dc:title>
  <dc:subject>PptxGenJS Presentation</dc:subject>
  <dc:creator>Hekate teaching deck</dc:creator>
  <cp:lastModifiedBy>Charles Anthem</cp:lastModifiedBy>
  <cp:revision>4</cp:revision>
  <dcterms:created xsi:type="dcterms:W3CDTF">2026-06-19T09:47:15Z</dcterms:created>
  <dcterms:modified xsi:type="dcterms:W3CDTF">2026-07-09T17:38:53Z</dcterms:modified>
</cp:coreProperties>
</file>