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1" r:id="rId5"/>
    <p:sldId id="256" r:id="rId6"/>
    <p:sldId id="257" r:id="rId7"/>
    <p:sldId id="265" r:id="rId8"/>
    <p:sldId id="264" r:id="rId9"/>
    <p:sldId id="267" r:id="rId10"/>
    <p:sldId id="268" r:id="rId11"/>
    <p:sldId id="269" r:id="rId12"/>
    <p:sldId id="270" r:id="rId13"/>
    <p:sldId id="27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101" d="100"/>
          <a:sy n="101"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1AF36-B43A-4082-99C9-D482D275B0DB}"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24DDB-230D-48B0-B73D-C2247361B2FD}" type="slidenum">
              <a:rPr lang="en-GB" smtClean="0"/>
              <a:t>‹#›</a:t>
            </a:fld>
            <a:endParaRPr lang="en-GB"/>
          </a:p>
        </p:txBody>
      </p:sp>
    </p:spTree>
    <p:extLst>
      <p:ext uri="{BB962C8B-B14F-4D97-AF65-F5344CB8AC3E}">
        <p14:creationId xmlns:p14="http://schemas.microsoft.com/office/powerpoint/2010/main" val="67858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F24DDB-230D-48B0-B73D-C2247361B2FD}" type="slidenum">
              <a:rPr lang="en-GB" smtClean="0"/>
              <a:t>7</a:t>
            </a:fld>
            <a:endParaRPr lang="en-GB"/>
          </a:p>
        </p:txBody>
      </p:sp>
    </p:spTree>
    <p:extLst>
      <p:ext uri="{BB962C8B-B14F-4D97-AF65-F5344CB8AC3E}">
        <p14:creationId xmlns:p14="http://schemas.microsoft.com/office/powerpoint/2010/main" val="380590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F24DDB-230D-48B0-B73D-C2247361B2FD}" type="slidenum">
              <a:rPr lang="en-GB" smtClean="0"/>
              <a:t>8</a:t>
            </a:fld>
            <a:endParaRPr lang="en-GB"/>
          </a:p>
        </p:txBody>
      </p:sp>
    </p:spTree>
    <p:extLst>
      <p:ext uri="{BB962C8B-B14F-4D97-AF65-F5344CB8AC3E}">
        <p14:creationId xmlns:p14="http://schemas.microsoft.com/office/powerpoint/2010/main" val="6537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818A-185E-9812-74F0-DDA178E32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774FD0-DF31-7DB9-4475-525883E55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8508DA-BF7B-493B-4748-947C53791B8A}"/>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5" name="Footer Placeholder 4">
            <a:extLst>
              <a:ext uri="{FF2B5EF4-FFF2-40B4-BE49-F238E27FC236}">
                <a16:creationId xmlns:a16="http://schemas.microsoft.com/office/drawing/2014/main" id="{1555F7E8-A0DF-0BBF-9E36-78256F2F1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AE1C5-261E-6C62-2DBC-87F08E93A0FB}"/>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19163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AB97-D0B9-D6B7-FEE8-5A03D9921E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13E76A-A22A-14F2-BB5C-41F9DCE70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06055-E6AF-4FD3-EE77-A7B2D72AC589}"/>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5" name="Footer Placeholder 4">
            <a:extLst>
              <a:ext uri="{FF2B5EF4-FFF2-40B4-BE49-F238E27FC236}">
                <a16:creationId xmlns:a16="http://schemas.microsoft.com/office/drawing/2014/main" id="{E44A5282-A77B-19C6-7FE3-C85FB2EB0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DAB8E-4201-F642-046E-9B6886338C55}"/>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302661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94C14-AD2F-C172-8323-0BFF415830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E879D-E40C-537E-8236-EC36C36AC9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791BA5-DC3F-113F-BC41-A185589293AF}"/>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5" name="Footer Placeholder 4">
            <a:extLst>
              <a:ext uri="{FF2B5EF4-FFF2-40B4-BE49-F238E27FC236}">
                <a16:creationId xmlns:a16="http://schemas.microsoft.com/office/drawing/2014/main" id="{3B8939D2-E0C3-E7D7-DC5B-9F91D0F18D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104BB8-ACC9-85CA-EA6A-B3E987DF08A0}"/>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236412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DEDC-4A96-DD31-2972-9900FDCDC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118A13-5422-6DA4-1995-322C6DBF42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EEA797-9335-4DCD-ABBE-A4AC623BF583}"/>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5" name="Footer Placeholder 4">
            <a:extLst>
              <a:ext uri="{FF2B5EF4-FFF2-40B4-BE49-F238E27FC236}">
                <a16:creationId xmlns:a16="http://schemas.microsoft.com/office/drawing/2014/main" id="{D8942B56-B2E7-47D5-C54C-7A43A851C7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B1DC0-FB05-9C3E-A42E-041B6F53E96A}"/>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8698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F028-4310-05A7-B28E-8FFED0F1C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58D505-35DB-A8ED-70F5-21159F9B36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299512-055E-6369-D713-D03723662DF2}"/>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5" name="Footer Placeholder 4">
            <a:extLst>
              <a:ext uri="{FF2B5EF4-FFF2-40B4-BE49-F238E27FC236}">
                <a16:creationId xmlns:a16="http://schemas.microsoft.com/office/drawing/2014/main" id="{61D34613-3001-50F7-0923-5798E33301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D381A-9ECE-6577-A64D-3FA9B0936551}"/>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266270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1807-70A6-3764-4699-D40E503F35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60C28-2123-E685-7C08-4F4F16E54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8E4834-408A-9C96-2C0E-4A562DEA13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8400C6-3B96-1026-2848-6AEC409D1D0C}"/>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6" name="Footer Placeholder 5">
            <a:extLst>
              <a:ext uri="{FF2B5EF4-FFF2-40B4-BE49-F238E27FC236}">
                <a16:creationId xmlns:a16="http://schemas.microsoft.com/office/drawing/2014/main" id="{3BA2F772-0E8B-8289-30CB-CD227A651B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377E5D-CD00-FC36-53EF-15407E2EC1EE}"/>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331295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F376-1F92-1C02-51AF-6B353FD9FB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90EE3-156C-4707-8E1C-004F73823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A5C7C-4EAE-8B0E-E0E3-552ECD693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827577-87D2-4A67-79D4-9ECFF72DA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23059E-2208-3F08-7A86-08EDBC2759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E415E4-92B3-4E06-3A60-081576397D98}"/>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8" name="Footer Placeholder 7">
            <a:extLst>
              <a:ext uri="{FF2B5EF4-FFF2-40B4-BE49-F238E27FC236}">
                <a16:creationId xmlns:a16="http://schemas.microsoft.com/office/drawing/2014/main" id="{CD15FE02-1395-A213-ABC9-1C1E2C9F68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0B737F-BC8B-95EF-0C09-F77D46B613E0}"/>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221888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A5EA-F89A-D07A-5604-DF06C566AD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059888-1A6D-EBEE-737B-50DE4ED1CB96}"/>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4" name="Footer Placeholder 3">
            <a:extLst>
              <a:ext uri="{FF2B5EF4-FFF2-40B4-BE49-F238E27FC236}">
                <a16:creationId xmlns:a16="http://schemas.microsoft.com/office/drawing/2014/main" id="{42A4D332-4642-F155-7F0B-C9875E6745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D95250-AE1A-4CE7-437A-0F748F215F2F}"/>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311279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13796-C083-4FBF-9F5A-0C95C9666828}"/>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3" name="Footer Placeholder 2">
            <a:extLst>
              <a:ext uri="{FF2B5EF4-FFF2-40B4-BE49-F238E27FC236}">
                <a16:creationId xmlns:a16="http://schemas.microsoft.com/office/drawing/2014/main" id="{1F5AF657-4BD9-9ABB-70DB-F32F290196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CA8006-917A-9D67-A2CB-9F38A180BCF2}"/>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66083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E572-847C-1963-6E8F-0A81662D2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B68B51-E88D-674A-78AD-075F0B8B9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8AF38E-0745-7B5C-3E66-1F24E4DD2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39091-5C86-6305-85F9-867F72A5EB30}"/>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6" name="Footer Placeholder 5">
            <a:extLst>
              <a:ext uri="{FF2B5EF4-FFF2-40B4-BE49-F238E27FC236}">
                <a16:creationId xmlns:a16="http://schemas.microsoft.com/office/drawing/2014/main" id="{9F20F9F1-B139-E6BE-BE9F-F2AC547393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1585F-D883-2F82-849E-9A3D80D4724A}"/>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35770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2470-D9F2-290E-1590-8D0D44947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6B419B-F604-C33A-4459-8F11500BB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70A361-B5F1-7129-0815-F9EC7CA8D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644F5-4BC0-0515-67B3-FCDAE984295C}"/>
              </a:ext>
            </a:extLst>
          </p:cNvPr>
          <p:cNvSpPr>
            <a:spLocks noGrp="1"/>
          </p:cNvSpPr>
          <p:nvPr>
            <p:ph type="dt" sz="half" idx="10"/>
          </p:nvPr>
        </p:nvSpPr>
        <p:spPr/>
        <p:txBody>
          <a:bodyPr/>
          <a:lstStyle/>
          <a:p>
            <a:fld id="{D66474BF-F4E5-4FA3-BD00-D77085FEAF3E}" type="datetimeFigureOut">
              <a:rPr lang="en-GB" smtClean="0"/>
              <a:t>05/11/2025</a:t>
            </a:fld>
            <a:endParaRPr lang="en-GB"/>
          </a:p>
        </p:txBody>
      </p:sp>
      <p:sp>
        <p:nvSpPr>
          <p:cNvPr id="6" name="Footer Placeholder 5">
            <a:extLst>
              <a:ext uri="{FF2B5EF4-FFF2-40B4-BE49-F238E27FC236}">
                <a16:creationId xmlns:a16="http://schemas.microsoft.com/office/drawing/2014/main" id="{6F769C86-A11F-DAC4-80C2-4C533C6130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7F646A-E2AA-B4A8-F888-4C73BAEF4F89}"/>
              </a:ext>
            </a:extLst>
          </p:cNvPr>
          <p:cNvSpPr>
            <a:spLocks noGrp="1"/>
          </p:cNvSpPr>
          <p:nvPr>
            <p:ph type="sldNum" sz="quarter" idx="12"/>
          </p:nvPr>
        </p:nvSpPr>
        <p:spPr/>
        <p:txBody>
          <a:bodyPr/>
          <a:lstStyle/>
          <a:p>
            <a:fld id="{6BA4550A-8B7E-4F94-BF70-3279093C19EE}" type="slidenum">
              <a:rPr lang="en-GB" smtClean="0"/>
              <a:t>‹#›</a:t>
            </a:fld>
            <a:endParaRPr lang="en-GB"/>
          </a:p>
        </p:txBody>
      </p:sp>
    </p:spTree>
    <p:extLst>
      <p:ext uri="{BB962C8B-B14F-4D97-AF65-F5344CB8AC3E}">
        <p14:creationId xmlns:p14="http://schemas.microsoft.com/office/powerpoint/2010/main" val="291537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34CD1A-1678-DBB3-F216-D7D1524F7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D39643-3A71-D3DF-E1C2-FAED4ECF2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FF510-CC49-C091-0AF5-AA4CF4163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474BF-F4E5-4FA3-BD00-D77085FEAF3E}" type="datetimeFigureOut">
              <a:rPr lang="en-GB" smtClean="0"/>
              <a:t>05/11/2025</a:t>
            </a:fld>
            <a:endParaRPr lang="en-GB"/>
          </a:p>
        </p:txBody>
      </p:sp>
      <p:sp>
        <p:nvSpPr>
          <p:cNvPr id="5" name="Footer Placeholder 4">
            <a:extLst>
              <a:ext uri="{FF2B5EF4-FFF2-40B4-BE49-F238E27FC236}">
                <a16:creationId xmlns:a16="http://schemas.microsoft.com/office/drawing/2014/main" id="{5412AAD9-0E6B-5E45-D114-D2A8ADCDD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F0F86A3-AFF6-AFBF-DBB3-F4CA00827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A4550A-8B7E-4F94-BF70-3279093C19EE}" type="slidenum">
              <a:rPr lang="en-GB" smtClean="0"/>
              <a:t>‹#›</a:t>
            </a:fld>
            <a:endParaRPr lang="en-GB"/>
          </a:p>
        </p:txBody>
      </p:sp>
    </p:spTree>
    <p:extLst>
      <p:ext uri="{BB962C8B-B14F-4D97-AF65-F5344CB8AC3E}">
        <p14:creationId xmlns:p14="http://schemas.microsoft.com/office/powerpoint/2010/main" val="139297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ndersenpress.co.uk/the-boy-i-love-by-william-hussey-new-book-coming-january-2025/?utm_source=chatgpt.com" TargetMode="External"/><Relationship Id="rId1" Type="http://schemas.openxmlformats.org/officeDocument/2006/relationships/slideLayout" Target="../slideLayouts/slideLayout7.xml"/><Relationship Id="rId4" Type="http://schemas.openxmlformats.org/officeDocument/2006/relationships/hyperlink" Target="https://www.youtube.com/shorts/1GEulTyzzC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poetryfoundation.org/poets/siegfried-sassoon#tab-poems" TargetMode="External"/><Relationship Id="rId3" Type="http://schemas.openxmlformats.org/officeDocument/2006/relationships/hyperlink" Target="https://www.iwm.org.uk/history/10-photos-of-life-in-the-trenches" TargetMode="External"/><Relationship Id="rId7" Type="http://schemas.openxmlformats.org/officeDocument/2006/relationships/hyperlink" Target="https://www.britannica.com/biography/Siegfried-Sassoon" TargetMode="External"/><Relationship Id="rId2" Type="http://schemas.openxmlformats.org/officeDocument/2006/relationships/hyperlink" Target="https://www.youtube.com/shorts/1GEulTyzzCM" TargetMode="External"/><Relationship Id="rId1" Type="http://schemas.openxmlformats.org/officeDocument/2006/relationships/slideLayout" Target="../slideLayouts/slideLayout7.xml"/><Relationship Id="rId6" Type="http://schemas.openxmlformats.org/officeDocument/2006/relationships/hyperlink" Target="https://www.poetryfoundation.org/poets/wilfred-owen" TargetMode="External"/><Relationship Id="rId11" Type="http://schemas.openxmlformats.org/officeDocument/2006/relationships/hyperlink" Target="https://www.andersenpress.co.uk/the-boy-i-love-by-william-hussey-new-book-coming-january-2025/?utm_source=chatgpt.com" TargetMode="External"/><Relationship Id="rId5" Type="http://schemas.openxmlformats.org/officeDocument/2006/relationships/hyperlink" Target="https://www.iwm.org.uk/history/key-facts-about-the-battle-of-the-somme" TargetMode="External"/><Relationship Id="rId10" Type="http://schemas.openxmlformats.org/officeDocument/2006/relationships/hyperlink" Target="https://www.bbc.co.uk/programmes/b007mvl9" TargetMode="External"/><Relationship Id="rId4" Type="http://schemas.openxmlformats.org/officeDocument/2006/relationships/hyperlink" Target="https://youtu.be/9E7xYLv8N2E" TargetMode="External"/><Relationship Id="rId9" Type="http://schemas.openxmlformats.org/officeDocument/2006/relationships/hyperlink" Target="https://www.bbc.co.uk/teach/class-clips-video/articles/zjhxpg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wm.org.uk/history/10-photos-of-life-in-the-trenches"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penguin.co.uk/books/438514/all-quiet-on-the-western-front-by-erich-maria-remarque/978184159386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www.michaelmorpurgo.com/products/?_paged=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oetryfoundation.org/poets/wilfred-owen#tab-poem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biography/Siegfried-Sassoon"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poetryfoundation.org/poets/siegfried-sasso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The Boy I Love (Paperback)">
            <a:extLst>
              <a:ext uri="{FF2B5EF4-FFF2-40B4-BE49-F238E27FC236}">
                <a16:creationId xmlns:a16="http://schemas.microsoft.com/office/drawing/2014/main" id="{682B363E-94DE-D9BA-6C0A-C5489FF0A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1" y="1"/>
            <a:ext cx="4466047" cy="680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111755-2A17-61C5-8231-B5384CF596E4}"/>
              </a:ext>
            </a:extLst>
          </p:cNvPr>
          <p:cNvSpPr txBox="1"/>
          <p:nvPr/>
        </p:nvSpPr>
        <p:spPr>
          <a:xfrm>
            <a:off x="4922429" y="1305341"/>
            <a:ext cx="6622103" cy="4247317"/>
          </a:xfrm>
          <a:prstGeom prst="rect">
            <a:avLst/>
          </a:prstGeom>
          <a:noFill/>
        </p:spPr>
        <p:txBody>
          <a:bodyPr wrap="square">
            <a:spAutoFit/>
          </a:bodyPr>
          <a:lstStyle/>
          <a:p>
            <a:pPr algn="ctr"/>
            <a:r>
              <a:rPr lang="en-GB" b="1" i="0" dirty="0">
                <a:solidFill>
                  <a:srgbClr val="212529"/>
                </a:solidFill>
                <a:effectLst/>
                <a:latin typeface="Poppins" panose="00000500000000000000" pitchFamily="2" charset="0"/>
              </a:rPr>
              <a:t>At just nineteen, Stephen has already survived a year at the front. Now he is returning to the trenches to lead a platoon, despite his wounds. </a:t>
            </a:r>
          </a:p>
          <a:p>
            <a:pPr algn="ctr"/>
            <a:r>
              <a:rPr lang="en-GB" b="1" i="0" dirty="0">
                <a:solidFill>
                  <a:srgbClr val="212529"/>
                </a:solidFill>
                <a:effectLst/>
                <a:latin typeface="Poppins" panose="00000500000000000000" pitchFamily="2" charset="0"/>
              </a:rPr>
              <a:t>Broken-hearted from the loss of his first love, Stephen wonders what he's fighting for. Then he meets Private Danny McCormick, a smart, talented young recruit. From their first meeting, there's something undeniable between them – something forbidden by both society and the army. </a:t>
            </a:r>
          </a:p>
          <a:p>
            <a:pPr algn="ctr"/>
            <a:r>
              <a:rPr lang="en-GB" b="1" i="0" dirty="0">
                <a:solidFill>
                  <a:srgbClr val="212529"/>
                </a:solidFill>
                <a:effectLst/>
                <a:latin typeface="Poppins" panose="00000500000000000000" pitchFamily="2" charset="0"/>
              </a:rPr>
              <a:t>Determined to protect Danny, Stephen must face down the prejudices and ignorance of his superiors as well as the onslaught of German shells and sniper fire.</a:t>
            </a:r>
            <a:br>
              <a:rPr lang="en-GB" b="1" dirty="0"/>
            </a:br>
            <a:r>
              <a:rPr lang="en-GB" b="1" i="0" dirty="0">
                <a:solidFill>
                  <a:srgbClr val="212529"/>
                </a:solidFill>
                <a:effectLst/>
                <a:latin typeface="Poppins" panose="00000500000000000000" pitchFamily="2" charset="0"/>
              </a:rPr>
              <a:t>As the summer of 1916 ticks down to one big push on the Somme, can Stephen and Danny stay together – and will their love save them – or condemn them?</a:t>
            </a:r>
            <a:endParaRPr lang="en-GB" b="1" dirty="0"/>
          </a:p>
        </p:txBody>
      </p:sp>
    </p:spTree>
    <p:extLst>
      <p:ext uri="{BB962C8B-B14F-4D97-AF65-F5344CB8AC3E}">
        <p14:creationId xmlns:p14="http://schemas.microsoft.com/office/powerpoint/2010/main" val="324072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59FB8E-2C6B-295A-EA48-32996A521F3A}"/>
              </a:ext>
            </a:extLst>
          </p:cNvPr>
          <p:cNvGraphicFramePr>
            <a:graphicFrameLocks noGrp="1"/>
          </p:cNvGraphicFramePr>
          <p:nvPr>
            <p:extLst>
              <p:ext uri="{D42A27DB-BD31-4B8C-83A1-F6EECF244321}">
                <p14:modId xmlns:p14="http://schemas.microsoft.com/office/powerpoint/2010/main" val="1003862747"/>
              </p:ext>
            </p:extLst>
          </p:nvPr>
        </p:nvGraphicFramePr>
        <p:xfrm>
          <a:off x="5198716" y="81505"/>
          <a:ext cx="6942772" cy="4906973"/>
        </p:xfrm>
        <a:graphic>
          <a:graphicData uri="http://schemas.openxmlformats.org/drawingml/2006/table">
            <a:tbl>
              <a:tblPr/>
              <a:tblGrid>
                <a:gridCol w="6942772">
                  <a:extLst>
                    <a:ext uri="{9D8B030D-6E8A-4147-A177-3AD203B41FA5}">
                      <a16:colId xmlns:a16="http://schemas.microsoft.com/office/drawing/2014/main" val="3472158946"/>
                    </a:ext>
                  </a:extLst>
                </a:gridCol>
              </a:tblGrid>
              <a:tr h="4906973">
                <a:tc>
                  <a:txBody>
                    <a:bodyPr/>
                    <a:lstStyle/>
                    <a:p>
                      <a:pPr algn="ctr">
                        <a:buNone/>
                      </a:pPr>
                      <a:r>
                        <a:rPr lang="en-GB" sz="2400" b="1" dirty="0">
                          <a:effectLst/>
                        </a:rPr>
                        <a:t>‘It has been an epic three-year journey to bring this heart-rending wartime love story to readers. </a:t>
                      </a:r>
                    </a:p>
                    <a:p>
                      <a:pPr algn="ctr">
                        <a:buNone/>
                      </a:pPr>
                      <a:r>
                        <a:rPr lang="en-GB" sz="2400" b="1" dirty="0">
                          <a:effectLst/>
                        </a:rPr>
                        <a:t>Realising the world of Stephen and Danny has been a labour of love, from years of meticulous research to crafting the central relationship and bringing to life the camaraderie, passion and horror of a romance flowering in the shadow of the Battle of the Somme. </a:t>
                      </a:r>
                    </a:p>
                    <a:p>
                      <a:pPr algn="ctr">
                        <a:buNone/>
                      </a:pPr>
                      <a:r>
                        <a:rPr lang="en-GB" sz="2400" b="1" dirty="0">
                          <a:effectLst/>
                        </a:rPr>
                        <a:t>All I can say is – get ready to have your heart broken and then mended by a story inspired by the lives of real gay soldiers who served and sacrificed everything’</a:t>
                      </a:r>
                    </a:p>
                    <a:p>
                      <a:pPr algn="ctr">
                        <a:buNone/>
                      </a:pPr>
                      <a:r>
                        <a:rPr lang="en-GB" sz="1200" dirty="0">
                          <a:hlinkClick r:id="rId2"/>
                        </a:rPr>
                        <a:t> The Boy I Love by William Hussey, new book coming January 2025 - Andersen Press</a:t>
                      </a:r>
                      <a:endParaRPr lang="en-GB" sz="1200" b="1" dirty="0">
                        <a:effectLst/>
                      </a:endParaRPr>
                    </a:p>
                  </a:txBody>
                  <a:tcPr marL="57254" marR="57254" marT="28627" marB="28627" anchor="ctr">
                    <a:lnL w="12700" cap="flat" cmpd="sng" algn="ctr">
                      <a:solidFill>
                        <a:srgbClr val="88524F"/>
                      </a:solidFill>
                      <a:prstDash val="solid"/>
                      <a:round/>
                      <a:headEnd type="none" w="med" len="med"/>
                      <a:tailEnd type="none" w="med" len="med"/>
                    </a:lnL>
                    <a:lnR w="12700" cap="flat" cmpd="sng" algn="ctr">
                      <a:solidFill>
                        <a:srgbClr val="88524F"/>
                      </a:solidFill>
                      <a:prstDash val="solid"/>
                      <a:round/>
                      <a:headEnd type="none" w="med" len="med"/>
                      <a:tailEnd type="none" w="med" len="med"/>
                    </a:lnR>
                    <a:lnT w="12700" cap="flat" cmpd="sng" algn="ctr">
                      <a:solidFill>
                        <a:srgbClr val="88524F"/>
                      </a:solidFill>
                      <a:prstDash val="solid"/>
                      <a:round/>
                      <a:headEnd type="none" w="med" len="med"/>
                      <a:tailEnd type="none" w="med" len="med"/>
                    </a:lnT>
                    <a:lnB w="12700" cap="flat" cmpd="sng" algn="ctr">
                      <a:solidFill>
                        <a:srgbClr val="88524F"/>
                      </a:solidFill>
                      <a:prstDash val="solid"/>
                      <a:round/>
                      <a:headEnd type="none" w="med" len="med"/>
                      <a:tailEnd type="none" w="med" len="med"/>
                    </a:lnB>
                    <a:solidFill>
                      <a:srgbClr val="FFFFFF"/>
                    </a:solidFill>
                  </a:tcPr>
                </a:tc>
                <a:extLst>
                  <a:ext uri="{0D108BD9-81ED-4DB2-BD59-A6C34878D82A}">
                    <a16:rowId xmlns:a16="http://schemas.microsoft.com/office/drawing/2014/main" val="694260843"/>
                  </a:ext>
                </a:extLst>
              </a:tr>
            </a:tbl>
          </a:graphicData>
        </a:graphic>
      </p:graphicFrame>
      <p:pic>
        <p:nvPicPr>
          <p:cNvPr id="3" name="Picture 14" descr="Welcome - William Hussey">
            <a:extLst>
              <a:ext uri="{FF2B5EF4-FFF2-40B4-BE49-F238E27FC236}">
                <a16:creationId xmlns:a16="http://schemas.microsoft.com/office/drawing/2014/main" id="{2435BC56-4E4A-5838-29FE-174B5D5C3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0" y="79448"/>
            <a:ext cx="4798890" cy="49069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FB3DAF-A376-52B8-0BEE-6A4A6BE8E6D0}"/>
              </a:ext>
            </a:extLst>
          </p:cNvPr>
          <p:cNvSpPr txBox="1"/>
          <p:nvPr/>
        </p:nvSpPr>
        <p:spPr>
          <a:xfrm>
            <a:off x="1564609" y="5171088"/>
            <a:ext cx="10092621" cy="369332"/>
          </a:xfrm>
          <a:prstGeom prst="rect">
            <a:avLst/>
          </a:prstGeom>
          <a:noFill/>
        </p:spPr>
        <p:txBody>
          <a:bodyPr wrap="square">
            <a:spAutoFit/>
          </a:bodyPr>
          <a:lstStyle/>
          <a:p>
            <a:r>
              <a:rPr lang="en-GB" b="1" dirty="0">
                <a:hlinkClick r:id="rId4"/>
              </a:rPr>
              <a:t>William Hussey | 'As a gay author I know how books can change queer lives' #queervoices #lgbtq</a:t>
            </a:r>
            <a:endParaRPr lang="en-GB" b="1" dirty="0"/>
          </a:p>
        </p:txBody>
      </p:sp>
      <p:sp>
        <p:nvSpPr>
          <p:cNvPr id="7" name="TextBox 6">
            <a:extLst>
              <a:ext uri="{FF2B5EF4-FFF2-40B4-BE49-F238E27FC236}">
                <a16:creationId xmlns:a16="http://schemas.microsoft.com/office/drawing/2014/main" id="{27318494-CF45-BC91-F8AD-F608E77D76C8}"/>
              </a:ext>
            </a:extLst>
          </p:cNvPr>
          <p:cNvSpPr txBox="1"/>
          <p:nvPr/>
        </p:nvSpPr>
        <p:spPr>
          <a:xfrm>
            <a:off x="124690" y="5540420"/>
            <a:ext cx="11928765" cy="1200329"/>
          </a:xfrm>
          <a:prstGeom prst="rect">
            <a:avLst/>
          </a:prstGeom>
          <a:noFill/>
          <a:ln>
            <a:solidFill>
              <a:srgbClr val="002060"/>
            </a:solidFill>
          </a:ln>
        </p:spPr>
        <p:txBody>
          <a:bodyPr wrap="square">
            <a:spAutoFit/>
          </a:bodyPr>
          <a:lstStyle/>
          <a:p>
            <a:pPr lvl="1"/>
            <a:r>
              <a:rPr lang="en-GB" dirty="0"/>
              <a:t>There is a long tradition of war literature (e.g. </a:t>
            </a:r>
            <a:r>
              <a:rPr lang="en-GB" i="1" dirty="0"/>
              <a:t>All Quiet on the Western Front</a:t>
            </a:r>
            <a:r>
              <a:rPr lang="en-GB" dirty="0"/>
              <a:t>, </a:t>
            </a:r>
            <a:r>
              <a:rPr lang="en-GB" i="1" dirty="0"/>
              <a:t>Birdsong</a:t>
            </a:r>
            <a:r>
              <a:rPr lang="en-GB" dirty="0"/>
              <a:t>) that grapple with duty, sacrifice, trauma, disillusionment. However, LGBTQ+ perspectives in war literature are far less common, because their history was suppressed (many soldiers didn’t have their stories told; diaries destroyed, letters censored or self-censored due to fear of legal consequences). </a:t>
            </a:r>
          </a:p>
        </p:txBody>
      </p:sp>
    </p:spTree>
    <p:extLst>
      <p:ext uri="{BB962C8B-B14F-4D97-AF65-F5344CB8AC3E}">
        <p14:creationId xmlns:p14="http://schemas.microsoft.com/office/powerpoint/2010/main" val="212661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1A03D8-3029-AF93-F16B-EE3F153C8327}"/>
              </a:ext>
            </a:extLst>
          </p:cNvPr>
          <p:cNvSpPr txBox="1"/>
          <p:nvPr/>
        </p:nvSpPr>
        <p:spPr>
          <a:xfrm>
            <a:off x="786778" y="6361793"/>
            <a:ext cx="10612368" cy="369332"/>
          </a:xfrm>
          <a:prstGeom prst="rect">
            <a:avLst/>
          </a:prstGeom>
          <a:noFill/>
        </p:spPr>
        <p:txBody>
          <a:bodyPr wrap="square">
            <a:spAutoFit/>
          </a:bodyPr>
          <a:lstStyle/>
          <a:p>
            <a:r>
              <a:rPr lang="en-GB" b="1" dirty="0">
                <a:hlinkClick r:id="rId2"/>
              </a:rPr>
              <a:t>William Hussey | 'As a gay author I know how books can change queer lives' #queervoices #lgbtq</a:t>
            </a:r>
            <a:endParaRPr lang="en-GB" b="1" dirty="0"/>
          </a:p>
        </p:txBody>
      </p:sp>
      <p:sp>
        <p:nvSpPr>
          <p:cNvPr id="4" name="TextBox 3">
            <a:extLst>
              <a:ext uri="{FF2B5EF4-FFF2-40B4-BE49-F238E27FC236}">
                <a16:creationId xmlns:a16="http://schemas.microsoft.com/office/drawing/2014/main" id="{309200D4-B333-4A1C-C220-BE196855EEE9}"/>
              </a:ext>
            </a:extLst>
          </p:cNvPr>
          <p:cNvSpPr txBox="1"/>
          <p:nvPr/>
        </p:nvSpPr>
        <p:spPr>
          <a:xfrm>
            <a:off x="4352218" y="81345"/>
            <a:ext cx="2741456" cy="769441"/>
          </a:xfrm>
          <a:prstGeom prst="rect">
            <a:avLst/>
          </a:prstGeom>
          <a:noFill/>
        </p:spPr>
        <p:txBody>
          <a:bodyPr wrap="none" rtlCol="0">
            <a:spAutoFit/>
          </a:bodyPr>
          <a:lstStyle/>
          <a:p>
            <a:r>
              <a:rPr lang="en-GB" sz="4400" b="1" dirty="0"/>
              <a:t>SOURCES</a:t>
            </a:r>
          </a:p>
        </p:txBody>
      </p:sp>
      <p:sp>
        <p:nvSpPr>
          <p:cNvPr id="6" name="TextBox 5">
            <a:extLst>
              <a:ext uri="{FF2B5EF4-FFF2-40B4-BE49-F238E27FC236}">
                <a16:creationId xmlns:a16="http://schemas.microsoft.com/office/drawing/2014/main" id="{46707A67-E0C8-8205-E568-0039A3598804}"/>
              </a:ext>
            </a:extLst>
          </p:cNvPr>
          <p:cNvSpPr txBox="1"/>
          <p:nvPr/>
        </p:nvSpPr>
        <p:spPr>
          <a:xfrm>
            <a:off x="810593" y="1872084"/>
            <a:ext cx="6095064" cy="369332"/>
          </a:xfrm>
          <a:prstGeom prst="rect">
            <a:avLst/>
          </a:prstGeom>
          <a:noFill/>
        </p:spPr>
        <p:txBody>
          <a:bodyPr wrap="square">
            <a:spAutoFit/>
          </a:bodyPr>
          <a:lstStyle/>
          <a:p>
            <a:r>
              <a:rPr lang="en-GB" dirty="0">
                <a:hlinkClick r:id="rId3"/>
              </a:rPr>
              <a:t>- </a:t>
            </a:r>
            <a:r>
              <a:rPr lang="en-GB" b="1" dirty="0">
                <a:hlinkClick r:id="rId3"/>
              </a:rPr>
              <a:t>10 Photos of Life in the Trenches During World War 1</a:t>
            </a:r>
            <a:endParaRPr lang="en-GB" b="1" dirty="0"/>
          </a:p>
        </p:txBody>
      </p:sp>
      <p:sp>
        <p:nvSpPr>
          <p:cNvPr id="8" name="TextBox 7">
            <a:extLst>
              <a:ext uri="{FF2B5EF4-FFF2-40B4-BE49-F238E27FC236}">
                <a16:creationId xmlns:a16="http://schemas.microsoft.com/office/drawing/2014/main" id="{96DEC076-2D95-A444-E0BB-8848AEF956D1}"/>
              </a:ext>
            </a:extLst>
          </p:cNvPr>
          <p:cNvSpPr txBox="1"/>
          <p:nvPr/>
        </p:nvSpPr>
        <p:spPr>
          <a:xfrm>
            <a:off x="810593" y="2223416"/>
            <a:ext cx="5748658" cy="646331"/>
          </a:xfrm>
          <a:prstGeom prst="rect">
            <a:avLst/>
          </a:prstGeom>
          <a:noFill/>
        </p:spPr>
        <p:txBody>
          <a:bodyPr wrap="square">
            <a:spAutoFit/>
          </a:bodyPr>
          <a:lstStyle/>
          <a:p>
            <a:r>
              <a:rPr lang="en-GB" dirty="0">
                <a:solidFill>
                  <a:srgbClr val="333333"/>
                </a:solidFill>
                <a:latin typeface="Interface"/>
              </a:rPr>
              <a:t>- </a:t>
            </a:r>
            <a:r>
              <a:rPr lang="en-GB" b="1" dirty="0">
                <a:solidFill>
                  <a:srgbClr val="333333"/>
                </a:solidFill>
                <a:latin typeface="Interface"/>
              </a:rPr>
              <a:t>Imperial War Museum</a:t>
            </a:r>
            <a:r>
              <a:rPr lang="en-GB" b="1" i="0" dirty="0">
                <a:solidFill>
                  <a:srgbClr val="333333"/>
                </a:solidFill>
                <a:effectLst/>
                <a:latin typeface="Interface"/>
              </a:rPr>
              <a:t>: Trench warfare explained: </a:t>
            </a:r>
            <a:r>
              <a:rPr lang="en-GB" b="1" dirty="0">
                <a:hlinkClick r:id="rId4" tooltip="Share link"/>
              </a:rPr>
              <a:t>https://youtu.be/9E7xYLv8N2E</a:t>
            </a:r>
            <a:endParaRPr lang="en-GB" b="1" i="0" dirty="0">
              <a:solidFill>
                <a:srgbClr val="333333"/>
              </a:solidFill>
              <a:effectLst/>
              <a:latin typeface="Interface"/>
            </a:endParaRPr>
          </a:p>
        </p:txBody>
      </p:sp>
      <p:sp>
        <p:nvSpPr>
          <p:cNvPr id="10" name="TextBox 9">
            <a:extLst>
              <a:ext uri="{FF2B5EF4-FFF2-40B4-BE49-F238E27FC236}">
                <a16:creationId xmlns:a16="http://schemas.microsoft.com/office/drawing/2014/main" id="{6D5084E3-01B5-EC42-D80F-1161622EE8FF}"/>
              </a:ext>
            </a:extLst>
          </p:cNvPr>
          <p:cNvSpPr txBox="1"/>
          <p:nvPr/>
        </p:nvSpPr>
        <p:spPr>
          <a:xfrm>
            <a:off x="810593" y="1312618"/>
            <a:ext cx="6020735" cy="646331"/>
          </a:xfrm>
          <a:prstGeom prst="rect">
            <a:avLst/>
          </a:prstGeom>
          <a:noFill/>
        </p:spPr>
        <p:txBody>
          <a:bodyPr wrap="square">
            <a:spAutoFit/>
          </a:bodyPr>
          <a:lstStyle/>
          <a:p>
            <a:r>
              <a:rPr lang="en-GB" dirty="0">
                <a:hlinkClick r:id="rId5"/>
              </a:rPr>
              <a:t>- </a:t>
            </a:r>
            <a:r>
              <a:rPr lang="en-GB" b="1" dirty="0">
                <a:hlinkClick r:id="rId5"/>
              </a:rPr>
              <a:t>Key Facts about the Battle of the Somme | Imperial War Museums</a:t>
            </a:r>
            <a:endParaRPr lang="en-GB" b="1" dirty="0"/>
          </a:p>
        </p:txBody>
      </p:sp>
      <p:sp>
        <p:nvSpPr>
          <p:cNvPr id="11" name="TextBox 10">
            <a:extLst>
              <a:ext uri="{FF2B5EF4-FFF2-40B4-BE49-F238E27FC236}">
                <a16:creationId xmlns:a16="http://schemas.microsoft.com/office/drawing/2014/main" id="{05B1CA3B-5B23-496C-FC6A-6982107E6A47}"/>
              </a:ext>
            </a:extLst>
          </p:cNvPr>
          <p:cNvSpPr txBox="1"/>
          <p:nvPr/>
        </p:nvSpPr>
        <p:spPr>
          <a:xfrm>
            <a:off x="244300" y="939873"/>
            <a:ext cx="3440622" cy="369332"/>
          </a:xfrm>
          <a:prstGeom prst="rect">
            <a:avLst/>
          </a:prstGeom>
          <a:noFill/>
        </p:spPr>
        <p:txBody>
          <a:bodyPr wrap="none" rtlCol="0">
            <a:spAutoFit/>
          </a:bodyPr>
          <a:lstStyle/>
          <a:p>
            <a:r>
              <a:rPr lang="en-GB" b="1" dirty="0"/>
              <a:t>Imperial War Museum sources:</a:t>
            </a:r>
          </a:p>
        </p:txBody>
      </p:sp>
      <p:sp>
        <p:nvSpPr>
          <p:cNvPr id="12" name="TextBox 11">
            <a:extLst>
              <a:ext uri="{FF2B5EF4-FFF2-40B4-BE49-F238E27FC236}">
                <a16:creationId xmlns:a16="http://schemas.microsoft.com/office/drawing/2014/main" id="{33DF1EEB-3BE5-A5A9-A89C-203ECF6AB8DB}"/>
              </a:ext>
            </a:extLst>
          </p:cNvPr>
          <p:cNvSpPr txBox="1"/>
          <p:nvPr/>
        </p:nvSpPr>
        <p:spPr>
          <a:xfrm>
            <a:off x="244300" y="5545382"/>
            <a:ext cx="2481770" cy="369332"/>
          </a:xfrm>
          <a:prstGeom prst="rect">
            <a:avLst/>
          </a:prstGeom>
          <a:noFill/>
        </p:spPr>
        <p:txBody>
          <a:bodyPr wrap="none" rtlCol="0">
            <a:spAutoFit/>
          </a:bodyPr>
          <a:lstStyle/>
          <a:p>
            <a:r>
              <a:rPr lang="en-GB" b="1" dirty="0"/>
              <a:t>From William Hussey:</a:t>
            </a:r>
          </a:p>
        </p:txBody>
      </p:sp>
      <p:sp>
        <p:nvSpPr>
          <p:cNvPr id="13" name="TextBox 12">
            <a:extLst>
              <a:ext uri="{FF2B5EF4-FFF2-40B4-BE49-F238E27FC236}">
                <a16:creationId xmlns:a16="http://schemas.microsoft.com/office/drawing/2014/main" id="{FC4C4507-202C-CCD3-06CE-852306460704}"/>
              </a:ext>
            </a:extLst>
          </p:cNvPr>
          <p:cNvSpPr txBox="1"/>
          <p:nvPr/>
        </p:nvSpPr>
        <p:spPr>
          <a:xfrm>
            <a:off x="244300" y="3023970"/>
            <a:ext cx="11802183" cy="2308324"/>
          </a:xfrm>
          <a:prstGeom prst="rect">
            <a:avLst/>
          </a:prstGeom>
          <a:noFill/>
        </p:spPr>
        <p:txBody>
          <a:bodyPr wrap="square" rtlCol="0">
            <a:spAutoFit/>
          </a:bodyPr>
          <a:lstStyle/>
          <a:p>
            <a:r>
              <a:rPr lang="en-GB" b="1" dirty="0"/>
              <a:t>Wilfrid Owen: </a:t>
            </a:r>
            <a:r>
              <a:rPr lang="en-GB" b="1" dirty="0">
                <a:hlinkClick r:id="rId6"/>
              </a:rPr>
              <a:t>Wilfred Owen | The Poetry Foundation</a:t>
            </a:r>
            <a:endParaRPr lang="en-GB" b="1" dirty="0"/>
          </a:p>
          <a:p>
            <a:endParaRPr lang="en-GB" dirty="0"/>
          </a:p>
          <a:p>
            <a:r>
              <a:rPr lang="en-GB" b="1" dirty="0"/>
              <a:t>Siegfried Sassoon: </a:t>
            </a:r>
            <a:r>
              <a:rPr lang="en-GB" b="1" dirty="0">
                <a:hlinkClick r:id="rId7"/>
              </a:rPr>
              <a:t>Siegfried Sassoon | Biography, Poems, Books, &amp; Death | Britannica</a:t>
            </a:r>
            <a:r>
              <a:rPr lang="en-GB" b="1" dirty="0"/>
              <a:t> and </a:t>
            </a:r>
            <a:r>
              <a:rPr lang="en-GB" b="1" dirty="0">
                <a:hlinkClick r:id="rId8"/>
              </a:rPr>
              <a:t>Siegfried Sassoon | The Poetry Foundation</a:t>
            </a:r>
            <a:endParaRPr lang="en-GB" b="1" dirty="0"/>
          </a:p>
          <a:p>
            <a:endParaRPr lang="en-GB" b="1" dirty="0">
              <a:hlinkClick r:id="rId9"/>
            </a:endParaRPr>
          </a:p>
          <a:p>
            <a:r>
              <a:rPr lang="en-GB" b="1" dirty="0">
                <a:hlinkClick r:id="rId9"/>
              </a:rPr>
              <a:t>KS3 / KS4 / GCSE History: WW1 poetry, shell shock and Siegfried Sassoon - BBC Teach</a:t>
            </a:r>
            <a:endParaRPr lang="en-GB" b="1" dirty="0"/>
          </a:p>
          <a:p>
            <a:endParaRPr lang="en-GB" b="1" dirty="0">
              <a:hlinkClick r:id="rId10"/>
            </a:endParaRPr>
          </a:p>
          <a:p>
            <a:r>
              <a:rPr lang="en-GB" b="1" dirty="0">
                <a:hlinkClick r:id="rId10"/>
              </a:rPr>
              <a:t>BBC Radio 4 - In Our Time, Siegfried Sassoon</a:t>
            </a:r>
            <a:endParaRPr lang="en-GB" b="1" dirty="0"/>
          </a:p>
        </p:txBody>
      </p:sp>
      <p:sp>
        <p:nvSpPr>
          <p:cNvPr id="15" name="TextBox 14">
            <a:extLst>
              <a:ext uri="{FF2B5EF4-FFF2-40B4-BE49-F238E27FC236}">
                <a16:creationId xmlns:a16="http://schemas.microsoft.com/office/drawing/2014/main" id="{245D59AC-2A99-FA3D-9B3A-0FF38FA11906}"/>
              </a:ext>
            </a:extLst>
          </p:cNvPr>
          <p:cNvSpPr txBox="1"/>
          <p:nvPr/>
        </p:nvSpPr>
        <p:spPr>
          <a:xfrm>
            <a:off x="810593" y="5953587"/>
            <a:ext cx="9299565" cy="369332"/>
          </a:xfrm>
          <a:prstGeom prst="rect">
            <a:avLst/>
          </a:prstGeom>
          <a:noFill/>
        </p:spPr>
        <p:txBody>
          <a:bodyPr wrap="square">
            <a:spAutoFit/>
          </a:bodyPr>
          <a:lstStyle/>
          <a:p>
            <a:r>
              <a:rPr lang="en-GB" sz="1800" b="1" dirty="0">
                <a:hlinkClick r:id="rId11"/>
              </a:rPr>
              <a:t>The Boy I Love by William Hussey, new book coming January 2025 - Andersen Press</a:t>
            </a:r>
            <a:endParaRPr lang="en-GB" b="1" dirty="0"/>
          </a:p>
        </p:txBody>
      </p:sp>
    </p:spTree>
    <p:extLst>
      <p:ext uri="{BB962C8B-B14F-4D97-AF65-F5344CB8AC3E}">
        <p14:creationId xmlns:p14="http://schemas.microsoft.com/office/powerpoint/2010/main" val="127893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DF39A41-8B40-54B4-7BCA-D549BB4D457A}"/>
              </a:ext>
            </a:extLst>
          </p:cNvPr>
          <p:cNvSpPr>
            <a:spLocks noChangeArrowheads="1"/>
          </p:cNvSpPr>
          <p:nvPr/>
        </p:nvSpPr>
        <p:spPr bwMode="auto">
          <a:xfrm>
            <a:off x="163629" y="118877"/>
            <a:ext cx="120283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The story follows a clear emotional journey, set during </a:t>
            </a:r>
            <a:r>
              <a:rPr kumimoji="0" lang="en-US" altLang="en-US" sz="2400" b="1" i="0" u="none" strike="noStrike" cap="none" normalizeH="0" baseline="0" dirty="0">
                <a:ln>
                  <a:noFill/>
                </a:ln>
                <a:solidFill>
                  <a:srgbClr val="FF0000"/>
                </a:solidFill>
                <a:effectLst/>
                <a:latin typeface="Arial" panose="020B0604020202020204" pitchFamily="34" charset="0"/>
              </a:rPr>
              <a:t>World War I, </a:t>
            </a:r>
            <a:r>
              <a:rPr kumimoji="0" lang="en-US" altLang="en-US" sz="1800" b="1" i="0" u="none" strike="noStrike" cap="none" normalizeH="0" baseline="0" dirty="0">
                <a:ln>
                  <a:noFill/>
                </a:ln>
                <a:solidFill>
                  <a:schemeClr val="tx1"/>
                </a:solidFill>
                <a:effectLst/>
                <a:latin typeface="Arial" panose="020B0604020202020204" pitchFamily="34" charset="0"/>
              </a:rPr>
              <a:t>and focuses on </a:t>
            </a:r>
            <a:r>
              <a:rPr kumimoji="0" lang="en-US" altLang="en-US" sz="2400" b="1" i="0" u="none" strike="noStrike" cap="none" normalizeH="0" baseline="0" dirty="0">
                <a:ln>
                  <a:noFill/>
                </a:ln>
                <a:solidFill>
                  <a:srgbClr val="FF0000"/>
                </a:solidFill>
                <a:effectLst/>
                <a:latin typeface="Arial" panose="020B0604020202020204" pitchFamily="34" charset="0"/>
              </a:rPr>
              <a:t>love, identity, and survival</a:t>
            </a:r>
            <a:r>
              <a:rPr kumimoji="0" lang="en-US" altLang="en-US" sz="2400" b="1" i="0" u="none" strike="noStrike" cap="none" normalizeH="0" baseline="0" dirty="0">
                <a:ln>
                  <a:noFill/>
                </a:ln>
                <a:solidFill>
                  <a:schemeClr val="tx1"/>
                </a:solidFill>
                <a:effectLst/>
                <a:latin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The story jumps between the </a:t>
            </a:r>
            <a:r>
              <a:rPr kumimoji="0" lang="en-US" altLang="en-US" b="1" i="0" u="none" strike="noStrike" cap="none" normalizeH="0" baseline="0" dirty="0">
                <a:ln>
                  <a:noFill/>
                </a:ln>
                <a:effectLst/>
                <a:latin typeface="Arial" panose="020B0604020202020204" pitchFamily="34" charset="0"/>
              </a:rPr>
              <a:t>past and present, </a:t>
            </a:r>
            <a:r>
              <a:rPr kumimoji="0" lang="en-US" altLang="en-US" sz="1800" b="1" i="0" u="none" strike="noStrike" cap="none" normalizeH="0" baseline="0" dirty="0">
                <a:ln>
                  <a:noFill/>
                </a:ln>
                <a:solidFill>
                  <a:schemeClr val="tx1"/>
                </a:solidFill>
                <a:effectLst/>
                <a:latin typeface="Arial" panose="020B0604020202020204" pitchFamily="34" charset="0"/>
              </a:rPr>
              <a:t>helping us understand what Stephen has been through.</a:t>
            </a:r>
          </a:p>
        </p:txBody>
      </p:sp>
      <p:graphicFrame>
        <p:nvGraphicFramePr>
          <p:cNvPr id="8" name="Table 7">
            <a:extLst>
              <a:ext uri="{FF2B5EF4-FFF2-40B4-BE49-F238E27FC236}">
                <a16:creationId xmlns:a16="http://schemas.microsoft.com/office/drawing/2014/main" id="{F44A7A47-2F83-83CE-FC95-9449BA2F8932}"/>
              </a:ext>
            </a:extLst>
          </p:cNvPr>
          <p:cNvGraphicFramePr>
            <a:graphicFrameLocks noGrp="1"/>
          </p:cNvGraphicFramePr>
          <p:nvPr>
            <p:extLst>
              <p:ext uri="{D42A27DB-BD31-4B8C-83A1-F6EECF244321}">
                <p14:modId xmlns:p14="http://schemas.microsoft.com/office/powerpoint/2010/main" val="2108201119"/>
              </p:ext>
            </p:extLst>
          </p:nvPr>
        </p:nvGraphicFramePr>
        <p:xfrm>
          <a:off x="548942" y="1542080"/>
          <a:ext cx="3837114" cy="1463040"/>
        </p:xfrm>
        <a:graphic>
          <a:graphicData uri="http://schemas.openxmlformats.org/drawingml/2006/table">
            <a:tbl>
              <a:tblPr/>
              <a:tblGrid>
                <a:gridCol w="3837114">
                  <a:extLst>
                    <a:ext uri="{9D8B030D-6E8A-4147-A177-3AD203B41FA5}">
                      <a16:colId xmlns:a16="http://schemas.microsoft.com/office/drawing/2014/main" val="2014709641"/>
                    </a:ext>
                  </a:extLst>
                </a:gridCol>
              </a:tblGrid>
              <a:tr h="0">
                <a:tc>
                  <a:txBody>
                    <a:bodyPr/>
                    <a:lstStyle/>
                    <a:p>
                      <a:pPr algn="ctr">
                        <a:buNone/>
                      </a:pPr>
                      <a:r>
                        <a:rPr lang="en-GB" b="1" dirty="0"/>
                        <a:t>The novel opens with Stephen (aged 19) returning to the front after being wounded, haunted by the memory of a lost love and questioning what he’s fighting for.</a:t>
                      </a:r>
                    </a:p>
                  </a:txBody>
                  <a:tcPr anchor="ctr">
                    <a:lnL>
                      <a:noFill/>
                    </a:lnL>
                    <a:lnR>
                      <a:noFill/>
                    </a:lnR>
                    <a:lnT>
                      <a:noFill/>
                    </a:lnT>
                    <a:lnB>
                      <a:noFill/>
                    </a:lnB>
                    <a:solidFill>
                      <a:schemeClr val="accent2"/>
                    </a:solidFill>
                  </a:tcPr>
                </a:tc>
                <a:extLst>
                  <a:ext uri="{0D108BD9-81ED-4DB2-BD59-A6C34878D82A}">
                    <a16:rowId xmlns:a16="http://schemas.microsoft.com/office/drawing/2014/main" val="4106390047"/>
                  </a:ext>
                </a:extLst>
              </a:tr>
            </a:tbl>
          </a:graphicData>
        </a:graphic>
      </p:graphicFrame>
      <p:sp>
        <p:nvSpPr>
          <p:cNvPr id="10" name="TextBox 9">
            <a:extLst>
              <a:ext uri="{FF2B5EF4-FFF2-40B4-BE49-F238E27FC236}">
                <a16:creationId xmlns:a16="http://schemas.microsoft.com/office/drawing/2014/main" id="{61CE6779-B474-2B03-3FF0-6628C18EC48F}"/>
              </a:ext>
            </a:extLst>
          </p:cNvPr>
          <p:cNvSpPr txBox="1"/>
          <p:nvPr/>
        </p:nvSpPr>
        <p:spPr>
          <a:xfrm>
            <a:off x="5198086" y="2044005"/>
            <a:ext cx="6404072" cy="923330"/>
          </a:xfrm>
          <a:prstGeom prst="rect">
            <a:avLst/>
          </a:prstGeom>
          <a:solidFill>
            <a:schemeClr val="accent3">
              <a:lumMod val="40000"/>
              <a:lumOff val="60000"/>
            </a:schemeClr>
          </a:solidFill>
        </p:spPr>
        <p:txBody>
          <a:bodyPr wrap="square">
            <a:spAutoFit/>
          </a:bodyPr>
          <a:lstStyle/>
          <a:p>
            <a:pPr algn="ctr"/>
            <a:r>
              <a:rPr lang="en-GB" b="1" dirty="0"/>
              <a:t>Early chapters introduce Stephen’s past (his previous love, his trauma, his position in the army) and set up the context of the First World War.</a:t>
            </a:r>
          </a:p>
        </p:txBody>
      </p:sp>
      <p:sp>
        <p:nvSpPr>
          <p:cNvPr id="12" name="TextBox 11">
            <a:extLst>
              <a:ext uri="{FF2B5EF4-FFF2-40B4-BE49-F238E27FC236}">
                <a16:creationId xmlns:a16="http://schemas.microsoft.com/office/drawing/2014/main" id="{C8633E93-EB32-4684-001F-3DEFBE9F0C0A}"/>
              </a:ext>
            </a:extLst>
          </p:cNvPr>
          <p:cNvSpPr txBox="1"/>
          <p:nvPr/>
        </p:nvSpPr>
        <p:spPr>
          <a:xfrm>
            <a:off x="1308411" y="3275186"/>
            <a:ext cx="6679650" cy="1200329"/>
          </a:xfrm>
          <a:prstGeom prst="rect">
            <a:avLst/>
          </a:prstGeom>
          <a:solidFill>
            <a:schemeClr val="accent1">
              <a:lumMod val="40000"/>
              <a:lumOff val="60000"/>
            </a:schemeClr>
          </a:solidFill>
        </p:spPr>
        <p:txBody>
          <a:bodyPr wrap="square">
            <a:spAutoFit/>
          </a:bodyPr>
          <a:lstStyle/>
          <a:p>
            <a:pPr algn="ctr"/>
            <a:r>
              <a:rPr lang="en-GB" b="1" dirty="0"/>
              <a:t>The relationship between Stephen and Danny develops </a:t>
            </a:r>
          </a:p>
          <a:p>
            <a:pPr algn="ctr"/>
            <a:r>
              <a:rPr lang="en-GB" b="1" dirty="0"/>
              <a:t>under tension: external pressures from army hierarchy, prejudice, the dangers of war, suspicion from others. </a:t>
            </a:r>
          </a:p>
          <a:p>
            <a:pPr algn="ctr"/>
            <a:r>
              <a:rPr lang="en-GB" b="1" dirty="0"/>
              <a:t>Tensions increase as the Battle of the Somme approaches. </a:t>
            </a:r>
          </a:p>
        </p:txBody>
      </p:sp>
      <p:sp>
        <p:nvSpPr>
          <p:cNvPr id="14" name="TextBox 13">
            <a:extLst>
              <a:ext uri="{FF2B5EF4-FFF2-40B4-BE49-F238E27FC236}">
                <a16:creationId xmlns:a16="http://schemas.microsoft.com/office/drawing/2014/main" id="{251497A6-246A-1E9F-2C77-8763AE234AA0}"/>
              </a:ext>
            </a:extLst>
          </p:cNvPr>
          <p:cNvSpPr txBox="1"/>
          <p:nvPr/>
        </p:nvSpPr>
        <p:spPr>
          <a:xfrm>
            <a:off x="5974933" y="4636794"/>
            <a:ext cx="5778744" cy="923330"/>
          </a:xfrm>
          <a:prstGeom prst="rect">
            <a:avLst/>
          </a:prstGeom>
          <a:solidFill>
            <a:srgbClr val="FF0000"/>
          </a:solidFill>
        </p:spPr>
        <p:txBody>
          <a:bodyPr wrap="square">
            <a:spAutoFit/>
          </a:bodyPr>
          <a:lstStyle/>
          <a:p>
            <a:pPr algn="ctr"/>
            <a:r>
              <a:rPr lang="en-GB" b="1" dirty="0"/>
              <a:t>The push for the Battle of the Somme represents</a:t>
            </a:r>
          </a:p>
          <a:p>
            <a:pPr algn="ctr"/>
            <a:r>
              <a:rPr lang="en-GB" b="1" dirty="0"/>
              <a:t> the narrative high point: who survives, who dies, and the aftermath of this major battle for the soldiers.</a:t>
            </a:r>
          </a:p>
        </p:txBody>
      </p:sp>
      <p:sp>
        <p:nvSpPr>
          <p:cNvPr id="16" name="TextBox 15">
            <a:extLst>
              <a:ext uri="{FF2B5EF4-FFF2-40B4-BE49-F238E27FC236}">
                <a16:creationId xmlns:a16="http://schemas.microsoft.com/office/drawing/2014/main" id="{3711FC2C-5231-40E4-410B-59B35C91D9E2}"/>
              </a:ext>
            </a:extLst>
          </p:cNvPr>
          <p:cNvSpPr txBox="1"/>
          <p:nvPr/>
        </p:nvSpPr>
        <p:spPr>
          <a:xfrm>
            <a:off x="325259" y="5815793"/>
            <a:ext cx="10924811" cy="646331"/>
          </a:xfrm>
          <a:prstGeom prst="rect">
            <a:avLst/>
          </a:prstGeom>
          <a:solidFill>
            <a:schemeClr val="accent6"/>
          </a:solidFill>
        </p:spPr>
        <p:txBody>
          <a:bodyPr wrap="square">
            <a:spAutoFit/>
          </a:bodyPr>
          <a:lstStyle/>
          <a:p>
            <a:pPr algn="ctr"/>
            <a:r>
              <a:rPr lang="en-GB" b="1" dirty="0"/>
              <a:t>The structure follows a classic arc, but what gives it strength is the tension between love and war, and how internal/invisible conflicts (identity, prejudice, guilt) mirror the external one (combat, authority).</a:t>
            </a:r>
          </a:p>
        </p:txBody>
      </p:sp>
    </p:spTree>
    <p:extLst>
      <p:ext uri="{BB962C8B-B14F-4D97-AF65-F5344CB8AC3E}">
        <p14:creationId xmlns:p14="http://schemas.microsoft.com/office/powerpoint/2010/main" val="178782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A7DC-C1CC-32D9-030B-1AAE8F2C8374}"/>
              </a:ext>
            </a:extLst>
          </p:cNvPr>
          <p:cNvSpPr txBox="1"/>
          <p:nvPr/>
        </p:nvSpPr>
        <p:spPr>
          <a:xfrm>
            <a:off x="2530027" y="5840363"/>
            <a:ext cx="7408989" cy="923330"/>
          </a:xfrm>
          <a:prstGeom prst="rect">
            <a:avLst/>
          </a:prstGeom>
          <a:solidFill>
            <a:schemeClr val="bg2"/>
          </a:solidFill>
          <a:ln>
            <a:solidFill>
              <a:schemeClr val="tx1"/>
            </a:solidFill>
          </a:ln>
        </p:spPr>
        <p:txBody>
          <a:bodyPr wrap="square">
            <a:spAutoFit/>
          </a:bodyPr>
          <a:lstStyle/>
          <a:p>
            <a:pPr algn="ctr"/>
            <a:r>
              <a:rPr lang="en-GB" dirty="0"/>
              <a:t>The war caused </a:t>
            </a:r>
            <a:r>
              <a:rPr lang="en-GB" b="1" dirty="0"/>
              <a:t>emotional scars</a:t>
            </a:r>
            <a:r>
              <a:rPr lang="en-GB" dirty="0"/>
              <a:t> </a:t>
            </a:r>
          </a:p>
          <a:p>
            <a:pPr algn="ctr"/>
            <a:r>
              <a:rPr lang="en-GB" dirty="0"/>
              <a:t>(what we now call PTSD was called Shell shock), but back then people didn’t understand it well. </a:t>
            </a:r>
          </a:p>
        </p:txBody>
      </p:sp>
      <p:sp>
        <p:nvSpPr>
          <p:cNvPr id="5" name="TextBox 4">
            <a:extLst>
              <a:ext uri="{FF2B5EF4-FFF2-40B4-BE49-F238E27FC236}">
                <a16:creationId xmlns:a16="http://schemas.microsoft.com/office/drawing/2014/main" id="{94B8AB3E-605D-B15F-FD01-73A6085F0F09}"/>
              </a:ext>
            </a:extLst>
          </p:cNvPr>
          <p:cNvSpPr txBox="1"/>
          <p:nvPr/>
        </p:nvSpPr>
        <p:spPr>
          <a:xfrm>
            <a:off x="200579" y="94307"/>
            <a:ext cx="11853398" cy="5386090"/>
          </a:xfrm>
          <a:prstGeom prst="rect">
            <a:avLst/>
          </a:prstGeom>
          <a:solidFill>
            <a:schemeClr val="bg2"/>
          </a:solidFill>
          <a:ln>
            <a:solidFill>
              <a:srgbClr val="C00000"/>
            </a:solidFill>
          </a:ln>
        </p:spPr>
        <p:txBody>
          <a:bodyPr wrap="square">
            <a:spAutoFit/>
          </a:bodyPr>
          <a:lstStyle/>
          <a:p>
            <a:pPr>
              <a:buNone/>
            </a:pPr>
            <a:r>
              <a:rPr lang="en-GB" sz="3200" b="1" dirty="0">
                <a:solidFill>
                  <a:srgbClr val="C00000"/>
                </a:solidFill>
              </a:rPr>
              <a:t>Historical Context</a:t>
            </a:r>
          </a:p>
          <a:p>
            <a:endParaRPr lang="en-GB" dirty="0"/>
          </a:p>
          <a:p>
            <a:r>
              <a:rPr lang="en-GB" dirty="0"/>
              <a:t>The story is set in 1916, leading up to the </a:t>
            </a:r>
            <a:r>
              <a:rPr lang="en-GB" sz="2400" b="1" dirty="0">
                <a:solidFill>
                  <a:srgbClr val="C00000"/>
                </a:solidFill>
              </a:rPr>
              <a:t>Battle of the Somme, </a:t>
            </a:r>
            <a:r>
              <a:rPr lang="en-GB" b="1" dirty="0"/>
              <a:t>one of the deadliest battles in</a:t>
            </a:r>
            <a:r>
              <a:rPr lang="en-GB" dirty="0"/>
              <a:t> </a:t>
            </a:r>
            <a:r>
              <a:rPr lang="en-GB" b="1" dirty="0"/>
              <a:t>WWI</a:t>
            </a:r>
            <a:r>
              <a:rPr lang="en-GB" dirty="0"/>
              <a:t>, with massive casualties and little territorial gain. The British army took </a:t>
            </a:r>
            <a:r>
              <a:rPr lang="en-GB" b="1" dirty="0"/>
              <a:t>over 57,000 casualties on the first day alone with nearly 20,000 British soldiers dying</a:t>
            </a:r>
            <a:r>
              <a:rPr lang="en-GB" dirty="0"/>
              <a:t>, making it the </a:t>
            </a:r>
            <a:r>
              <a:rPr lang="en-GB" b="1" dirty="0"/>
              <a:t>bloodiest day in British military history</a:t>
            </a:r>
            <a:r>
              <a:rPr lang="en-GB" dirty="0"/>
              <a:t>. </a:t>
            </a:r>
          </a:p>
          <a:p>
            <a:r>
              <a:rPr lang="en-GB" dirty="0"/>
              <a:t>Overall, over a 1 million soldiers from both allied and German sides died over the 4 months of the Battle of the Somme.</a:t>
            </a:r>
          </a:p>
          <a:p>
            <a:endParaRPr lang="en-GB" dirty="0"/>
          </a:p>
          <a:p>
            <a:r>
              <a:rPr lang="en-GB" b="1" dirty="0"/>
              <a:t>Trench warfare, gas, artillery bombardment, high mortality, poor conditions, shell shock</a:t>
            </a:r>
            <a:r>
              <a:rPr lang="en-GB" dirty="0"/>
              <a:t>…were realities soldiers faced. Soldiers lived in muddy trenches, faced explosions, and saw friends die every day.</a:t>
            </a:r>
          </a:p>
          <a:p>
            <a:endParaRPr lang="en-GB" b="1" dirty="0"/>
          </a:p>
          <a:p>
            <a:r>
              <a:rPr lang="en-GB" b="1" dirty="0"/>
              <a:t>Military Hierarchy, Discipline, and Prejudice</a:t>
            </a:r>
            <a:endParaRPr lang="en-GB" dirty="0"/>
          </a:p>
          <a:p>
            <a:pPr marL="742950" lvl="1" indent="-285750">
              <a:buFont typeface="+mj-lt"/>
              <a:buAutoNum type="arabicPeriod"/>
            </a:pPr>
            <a:r>
              <a:rPr lang="en-GB" dirty="0"/>
              <a:t>The British Army in WWI was rigidly hierarchical. Officers and non-commissioned officers had </a:t>
            </a:r>
            <a:r>
              <a:rPr lang="en-GB" b="1" dirty="0"/>
              <a:t>strict authority </a:t>
            </a:r>
            <a:r>
              <a:rPr lang="en-GB" dirty="0"/>
              <a:t>over men.</a:t>
            </a:r>
          </a:p>
          <a:p>
            <a:pPr marL="742950" lvl="1" indent="-285750">
              <a:buFont typeface="+mj-lt"/>
              <a:buAutoNum type="arabicPeriod"/>
            </a:pPr>
            <a:r>
              <a:rPr lang="en-GB" dirty="0"/>
              <a:t>Being gay at that time was criminalised in Britain (it was illegal and stigmatized). Soldiers suspected of being gay faced severe consequences, ostracism, military trial, or imprisonment- no matter their rank in the army.</a:t>
            </a:r>
          </a:p>
          <a:p>
            <a:pPr marL="742950" lvl="1" indent="-285750">
              <a:buFont typeface="+mj-lt"/>
              <a:buAutoNum type="arabicPeriod"/>
            </a:pPr>
            <a:r>
              <a:rPr lang="en-GB" dirty="0"/>
              <a:t>Society expected men to behave a certain way, in terms of masculinity and duty. Showing emotions apart from aggression, expressing love or fear wasn’t considered manly.</a:t>
            </a:r>
          </a:p>
          <a:p>
            <a:pPr marL="742950" lvl="1" indent="-285750">
              <a:buFont typeface="+mj-lt"/>
              <a:buAutoNum type="arabicPeriod"/>
            </a:pPr>
            <a:endParaRPr lang="en-GB" dirty="0"/>
          </a:p>
        </p:txBody>
      </p:sp>
    </p:spTree>
    <p:extLst>
      <p:ext uri="{BB962C8B-B14F-4D97-AF65-F5344CB8AC3E}">
        <p14:creationId xmlns:p14="http://schemas.microsoft.com/office/powerpoint/2010/main" val="25998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diers of 'A' Company, 11th Battalion, the Cheshire Regiment, occupy a captured German trench at Ovillers-la-Boisselle on the Somme. In this photograph one man keeps sentry duty, looking over the parados and using an improvised fire step cut into the back slope of the trench, while his comrades rest.">
            <a:extLst>
              <a:ext uri="{FF2B5EF4-FFF2-40B4-BE49-F238E27FC236}">
                <a16:creationId xmlns:a16="http://schemas.microsoft.com/office/drawing/2014/main" id="{95F3150E-9D3D-0FF0-F201-BAC76FC63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34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9E3F51-8EA8-A2A8-AAED-D84371E846F3}"/>
              </a:ext>
            </a:extLst>
          </p:cNvPr>
          <p:cNvSpPr txBox="1"/>
          <p:nvPr/>
        </p:nvSpPr>
        <p:spPr>
          <a:xfrm>
            <a:off x="29455" y="5649694"/>
            <a:ext cx="7619999" cy="923330"/>
          </a:xfrm>
          <a:prstGeom prst="rect">
            <a:avLst/>
          </a:prstGeom>
          <a:noFill/>
        </p:spPr>
        <p:txBody>
          <a:bodyPr wrap="square">
            <a:spAutoFit/>
          </a:bodyPr>
          <a:lstStyle/>
          <a:p>
            <a:pPr algn="ctr"/>
            <a:r>
              <a:rPr lang="en-GB" b="1" dirty="0">
                <a:solidFill>
                  <a:srgbClr val="333333"/>
                </a:solidFill>
                <a:latin typeface="Interface"/>
              </a:rPr>
              <a:t>British s</a:t>
            </a:r>
            <a:r>
              <a:rPr lang="en-GB" b="1" i="0" dirty="0">
                <a:solidFill>
                  <a:srgbClr val="333333"/>
                </a:solidFill>
                <a:effectLst/>
                <a:latin typeface="Interface"/>
              </a:rPr>
              <a:t>oldiers occupy a captured German trench </a:t>
            </a:r>
          </a:p>
          <a:p>
            <a:pPr algn="ctr"/>
            <a:r>
              <a:rPr lang="en-GB" b="1" i="0" dirty="0">
                <a:solidFill>
                  <a:srgbClr val="333333"/>
                </a:solidFill>
                <a:effectLst/>
                <a:latin typeface="Interface"/>
              </a:rPr>
              <a:t>at </a:t>
            </a:r>
            <a:r>
              <a:rPr lang="en-GB" b="1" i="0" dirty="0" err="1">
                <a:solidFill>
                  <a:srgbClr val="333333"/>
                </a:solidFill>
                <a:effectLst/>
                <a:latin typeface="Interface"/>
              </a:rPr>
              <a:t>Ovillers</a:t>
            </a:r>
            <a:r>
              <a:rPr lang="en-GB" b="1" i="0" dirty="0">
                <a:solidFill>
                  <a:srgbClr val="333333"/>
                </a:solidFill>
                <a:effectLst/>
                <a:latin typeface="Interface"/>
              </a:rPr>
              <a:t>-la-Boisselle on the Somme. </a:t>
            </a:r>
          </a:p>
          <a:p>
            <a:pPr algn="ctr"/>
            <a:r>
              <a:rPr lang="en-GB" b="1" dirty="0">
                <a:solidFill>
                  <a:srgbClr val="333333"/>
                </a:solidFill>
                <a:latin typeface="Interface"/>
              </a:rPr>
              <a:t>O</a:t>
            </a:r>
            <a:r>
              <a:rPr lang="en-GB" b="1" i="0" dirty="0">
                <a:solidFill>
                  <a:srgbClr val="333333"/>
                </a:solidFill>
                <a:effectLst/>
                <a:latin typeface="Interface"/>
              </a:rPr>
              <a:t>ne man keeps sentry duty</a:t>
            </a:r>
            <a:r>
              <a:rPr lang="en-GB" b="1" dirty="0">
                <a:solidFill>
                  <a:srgbClr val="333333"/>
                </a:solidFill>
                <a:latin typeface="Interface"/>
              </a:rPr>
              <a:t> </a:t>
            </a:r>
            <a:r>
              <a:rPr lang="en-GB" b="1" i="0" dirty="0">
                <a:solidFill>
                  <a:srgbClr val="333333"/>
                </a:solidFill>
                <a:effectLst/>
                <a:latin typeface="Interface"/>
              </a:rPr>
              <a:t>while his comrades rest.</a:t>
            </a:r>
            <a:endParaRPr lang="en-GB" b="1" dirty="0"/>
          </a:p>
        </p:txBody>
      </p:sp>
      <p:sp>
        <p:nvSpPr>
          <p:cNvPr id="5" name="TextBox 4">
            <a:extLst>
              <a:ext uri="{FF2B5EF4-FFF2-40B4-BE49-F238E27FC236}">
                <a16:creationId xmlns:a16="http://schemas.microsoft.com/office/drawing/2014/main" id="{C6410FB0-4266-1C85-4B9F-B8217DAE604E}"/>
              </a:ext>
            </a:extLst>
          </p:cNvPr>
          <p:cNvSpPr txBox="1"/>
          <p:nvPr/>
        </p:nvSpPr>
        <p:spPr>
          <a:xfrm>
            <a:off x="3070206" y="6488668"/>
            <a:ext cx="1479588" cy="369332"/>
          </a:xfrm>
          <a:prstGeom prst="rect">
            <a:avLst/>
          </a:prstGeom>
          <a:noFill/>
        </p:spPr>
        <p:txBody>
          <a:bodyPr wrap="square">
            <a:spAutoFit/>
          </a:bodyPr>
          <a:lstStyle/>
          <a:p>
            <a:r>
              <a:rPr lang="en-GB" b="1" i="0" dirty="0">
                <a:solidFill>
                  <a:srgbClr val="333333"/>
                </a:solidFill>
                <a:effectLst/>
                <a:latin typeface="Interface"/>
              </a:rPr>
              <a:t>WM (Q 3990</a:t>
            </a:r>
            <a:r>
              <a:rPr lang="en-GB" b="0" i="0" dirty="0">
                <a:solidFill>
                  <a:srgbClr val="333333"/>
                </a:solidFill>
                <a:effectLst/>
                <a:latin typeface="Interface"/>
              </a:rPr>
              <a:t>)</a:t>
            </a:r>
            <a:endParaRPr lang="en-GB" dirty="0"/>
          </a:p>
        </p:txBody>
      </p:sp>
      <p:sp>
        <p:nvSpPr>
          <p:cNvPr id="7" name="TextBox 6">
            <a:extLst>
              <a:ext uri="{FF2B5EF4-FFF2-40B4-BE49-F238E27FC236}">
                <a16:creationId xmlns:a16="http://schemas.microsoft.com/office/drawing/2014/main" id="{2954B659-FF9D-E92E-802A-C557989E3289}"/>
              </a:ext>
            </a:extLst>
          </p:cNvPr>
          <p:cNvSpPr txBox="1"/>
          <p:nvPr/>
        </p:nvSpPr>
        <p:spPr>
          <a:xfrm>
            <a:off x="6658851" y="6444456"/>
            <a:ext cx="5576157" cy="369332"/>
          </a:xfrm>
          <a:prstGeom prst="rect">
            <a:avLst/>
          </a:prstGeom>
          <a:noFill/>
        </p:spPr>
        <p:txBody>
          <a:bodyPr wrap="square">
            <a:spAutoFit/>
          </a:bodyPr>
          <a:lstStyle/>
          <a:p>
            <a:r>
              <a:rPr lang="en-GB" b="1" dirty="0">
                <a:hlinkClick r:id="rId3"/>
              </a:rPr>
              <a:t>10 Photos of Life in the Trenches During World War 1</a:t>
            </a:r>
            <a:endParaRPr lang="en-GB" b="1" dirty="0"/>
          </a:p>
        </p:txBody>
      </p:sp>
      <p:pic>
        <p:nvPicPr>
          <p:cNvPr id="8" name="Picture 4" descr="Colonel Philip R. Robertson, commanding officer of the 1st Battalion, Cameronians (Scottish Rifles) returning from a tour of his unit's positions in waterlogged trenches at Bois Grenier in January 1915.">
            <a:extLst>
              <a:ext uri="{FF2B5EF4-FFF2-40B4-BE49-F238E27FC236}">
                <a16:creationId xmlns:a16="http://schemas.microsoft.com/office/drawing/2014/main" id="{3F282165-FF4E-2B6F-3E52-AD72EE6B2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818" y="179514"/>
            <a:ext cx="3468736" cy="52449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0B93E0-F25B-36E1-CA03-DF6B7200BDFD}"/>
              </a:ext>
            </a:extLst>
          </p:cNvPr>
          <p:cNvSpPr txBox="1"/>
          <p:nvPr/>
        </p:nvSpPr>
        <p:spPr>
          <a:xfrm>
            <a:off x="8977108" y="5396271"/>
            <a:ext cx="2656662" cy="369332"/>
          </a:xfrm>
          <a:prstGeom prst="rect">
            <a:avLst/>
          </a:prstGeom>
          <a:noFill/>
        </p:spPr>
        <p:txBody>
          <a:bodyPr wrap="square">
            <a:spAutoFit/>
          </a:bodyPr>
          <a:lstStyle/>
          <a:p>
            <a:r>
              <a:rPr lang="en-GB" b="1" i="0" dirty="0">
                <a:solidFill>
                  <a:srgbClr val="333333"/>
                </a:solidFill>
                <a:effectLst/>
                <a:latin typeface="Interface"/>
              </a:rPr>
              <a:t>© IWM (Q 51569</a:t>
            </a:r>
            <a:r>
              <a:rPr lang="en-GB" b="0" i="0" dirty="0">
                <a:solidFill>
                  <a:srgbClr val="333333"/>
                </a:solidFill>
                <a:effectLst/>
                <a:latin typeface="Interface"/>
              </a:rPr>
              <a:t>)</a:t>
            </a:r>
            <a:endParaRPr lang="en-GB" dirty="0"/>
          </a:p>
        </p:txBody>
      </p:sp>
    </p:spTree>
    <p:extLst>
      <p:ext uri="{BB962C8B-B14F-4D97-AF65-F5344CB8AC3E}">
        <p14:creationId xmlns:p14="http://schemas.microsoft.com/office/powerpoint/2010/main" val="111254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ill from the British film &quot;The Battle of the Somme&quot;. The image is part of a sequence introduced by a caption reading &quot;British Tommies rescuing a comrade under shell fire. (This man died 30 minutes after reaching the trenches)&quot;. The scene is generally accepted as having been filmed on the first day of the Battle of the Somme, 1 July 1916. ">
            <a:extLst>
              <a:ext uri="{FF2B5EF4-FFF2-40B4-BE49-F238E27FC236}">
                <a16:creationId xmlns:a16="http://schemas.microsoft.com/office/drawing/2014/main" id="{CB2D6A10-2A3E-2276-878F-77E4BACF4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595" y="0"/>
            <a:ext cx="988540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EF4CC0-7559-EB5D-4F90-F992914DD848}"/>
              </a:ext>
            </a:extLst>
          </p:cNvPr>
          <p:cNvSpPr txBox="1"/>
          <p:nvPr/>
        </p:nvSpPr>
        <p:spPr>
          <a:xfrm>
            <a:off x="0" y="6397279"/>
            <a:ext cx="2353317" cy="369332"/>
          </a:xfrm>
          <a:prstGeom prst="rect">
            <a:avLst/>
          </a:prstGeom>
          <a:noFill/>
        </p:spPr>
        <p:txBody>
          <a:bodyPr wrap="square">
            <a:spAutoFit/>
          </a:bodyPr>
          <a:lstStyle/>
          <a:p>
            <a:r>
              <a:rPr lang="en-GB" b="1" i="0" dirty="0">
                <a:effectLst/>
                <a:latin typeface="Interface"/>
              </a:rPr>
              <a:t>Image: IWM (Q 79501)</a:t>
            </a:r>
            <a:endParaRPr lang="en-GB" b="1" dirty="0"/>
          </a:p>
        </p:txBody>
      </p:sp>
      <p:sp>
        <p:nvSpPr>
          <p:cNvPr id="5" name="TextBox 4">
            <a:extLst>
              <a:ext uri="{FF2B5EF4-FFF2-40B4-BE49-F238E27FC236}">
                <a16:creationId xmlns:a16="http://schemas.microsoft.com/office/drawing/2014/main" id="{CF425929-DBBB-7BB3-A031-1546E56EA767}"/>
              </a:ext>
            </a:extLst>
          </p:cNvPr>
          <p:cNvSpPr txBox="1"/>
          <p:nvPr/>
        </p:nvSpPr>
        <p:spPr>
          <a:xfrm>
            <a:off x="0" y="732538"/>
            <a:ext cx="2271277" cy="4708981"/>
          </a:xfrm>
          <a:prstGeom prst="rect">
            <a:avLst/>
          </a:prstGeom>
          <a:noFill/>
        </p:spPr>
        <p:txBody>
          <a:bodyPr wrap="square">
            <a:spAutoFit/>
          </a:bodyPr>
          <a:lstStyle/>
          <a:p>
            <a:pPr algn="ctr"/>
            <a:r>
              <a:rPr lang="en-GB" sz="2000" b="1" i="0" dirty="0">
                <a:solidFill>
                  <a:srgbClr val="333333"/>
                </a:solidFill>
                <a:effectLst/>
                <a:latin typeface="Interface"/>
              </a:rPr>
              <a:t>Still from the film "The Battle of the Somme" showing a British soldier carrying a wounded comrade back from the front line. </a:t>
            </a:r>
          </a:p>
          <a:p>
            <a:pPr algn="ctr"/>
            <a:endParaRPr lang="en-GB" sz="2000" b="1" i="0" dirty="0">
              <a:solidFill>
                <a:srgbClr val="333333"/>
              </a:solidFill>
              <a:effectLst/>
              <a:latin typeface="Interface"/>
            </a:endParaRPr>
          </a:p>
          <a:p>
            <a:pPr algn="ctr"/>
            <a:r>
              <a:rPr lang="en-GB" sz="2000" b="1" i="0" dirty="0">
                <a:solidFill>
                  <a:srgbClr val="333333"/>
                </a:solidFill>
                <a:effectLst/>
                <a:latin typeface="Interface"/>
              </a:rPr>
              <a:t>The scene is generally accepted as having been filmed on the first day of the battle, 1 July 1916.</a:t>
            </a:r>
            <a:endParaRPr lang="en-GB" sz="2000" b="1" dirty="0"/>
          </a:p>
        </p:txBody>
      </p:sp>
    </p:spTree>
    <p:extLst>
      <p:ext uri="{BB962C8B-B14F-4D97-AF65-F5344CB8AC3E}">
        <p14:creationId xmlns:p14="http://schemas.microsoft.com/office/powerpoint/2010/main" val="381175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51822-DFE1-3969-76AF-2841E76C8F4C}"/>
              </a:ext>
            </a:extLst>
          </p:cNvPr>
          <p:cNvSpPr txBox="1"/>
          <p:nvPr/>
        </p:nvSpPr>
        <p:spPr>
          <a:xfrm>
            <a:off x="0" y="241540"/>
            <a:ext cx="12191999" cy="5139869"/>
          </a:xfrm>
          <a:prstGeom prst="rect">
            <a:avLst/>
          </a:prstGeom>
          <a:solidFill>
            <a:srgbClr val="00B050"/>
          </a:solidFill>
        </p:spPr>
        <p:txBody>
          <a:bodyPr wrap="square">
            <a:spAutoFit/>
          </a:bodyPr>
          <a:lstStyle/>
          <a:p>
            <a:pPr algn="ctr"/>
            <a:r>
              <a:rPr lang="en-GB" sz="4000" b="1" dirty="0">
                <a:solidFill>
                  <a:schemeClr val="bg2">
                    <a:lumMod val="25000"/>
                  </a:schemeClr>
                </a:solidFill>
              </a:rPr>
              <a:t>Discussion prompts:</a:t>
            </a:r>
          </a:p>
          <a:p>
            <a:endParaRPr lang="en-GB" sz="2400" b="1" dirty="0">
              <a:solidFill>
                <a:schemeClr val="bg2">
                  <a:lumMod val="25000"/>
                </a:schemeClr>
              </a:solidFill>
            </a:endParaRPr>
          </a:p>
          <a:p>
            <a:r>
              <a:rPr lang="en-GB" sz="2400" b="1" dirty="0">
                <a:solidFill>
                  <a:schemeClr val="bg2">
                    <a:lumMod val="25000"/>
                  </a:schemeClr>
                </a:solidFill>
              </a:rPr>
              <a:t>- What feelings did you have while reading this book?</a:t>
            </a:r>
          </a:p>
          <a:p>
            <a:endParaRPr lang="en-GB" sz="2400" b="1" dirty="0">
              <a:solidFill>
                <a:schemeClr val="bg2">
                  <a:lumMod val="25000"/>
                </a:schemeClr>
              </a:solidFill>
            </a:endParaRPr>
          </a:p>
          <a:p>
            <a:r>
              <a:rPr lang="en-GB" sz="2400" b="1" dirty="0">
                <a:solidFill>
                  <a:schemeClr val="bg2">
                    <a:lumMod val="25000"/>
                  </a:schemeClr>
                </a:solidFill>
              </a:rPr>
              <a:t>- How does the author show that Stephen is struggling with trauma?</a:t>
            </a:r>
          </a:p>
          <a:p>
            <a:endParaRPr lang="en-GB" sz="2400" b="1" dirty="0">
              <a:solidFill>
                <a:schemeClr val="bg2">
                  <a:lumMod val="25000"/>
                </a:schemeClr>
              </a:solidFill>
            </a:endParaRPr>
          </a:p>
          <a:p>
            <a:r>
              <a:rPr lang="en-GB" sz="2400" b="1" dirty="0">
                <a:solidFill>
                  <a:schemeClr val="bg2">
                    <a:lumMod val="25000"/>
                  </a:schemeClr>
                </a:solidFill>
              </a:rPr>
              <a:t>- What do you think makes Stephen a strong or brave character?</a:t>
            </a:r>
          </a:p>
          <a:p>
            <a:endParaRPr lang="en-GB" sz="2400" b="1" dirty="0">
              <a:solidFill>
                <a:schemeClr val="bg2">
                  <a:lumMod val="25000"/>
                </a:schemeClr>
              </a:solidFill>
            </a:endParaRPr>
          </a:p>
          <a:p>
            <a:r>
              <a:rPr lang="en-GB" sz="2400" b="1" dirty="0">
                <a:solidFill>
                  <a:schemeClr val="bg2">
                    <a:lumMod val="25000"/>
                  </a:schemeClr>
                </a:solidFill>
              </a:rPr>
              <a:t>- How does war make it harder for people to be themselves?</a:t>
            </a:r>
          </a:p>
          <a:p>
            <a:endParaRPr lang="en-GB" sz="2400" b="1" dirty="0">
              <a:solidFill>
                <a:schemeClr val="bg2">
                  <a:lumMod val="25000"/>
                </a:schemeClr>
              </a:solidFill>
            </a:endParaRPr>
          </a:p>
          <a:p>
            <a:r>
              <a:rPr lang="en-GB" sz="2400" b="1" dirty="0">
                <a:solidFill>
                  <a:schemeClr val="bg2">
                    <a:lumMod val="25000"/>
                  </a:schemeClr>
                </a:solidFill>
              </a:rPr>
              <a:t>- What do Stephen and Danny teach us about hope?</a:t>
            </a:r>
          </a:p>
          <a:p>
            <a:endParaRPr lang="en-GB" sz="2400" b="1" dirty="0">
              <a:solidFill>
                <a:schemeClr val="bg2">
                  <a:lumMod val="25000"/>
                </a:schemeClr>
              </a:solidFill>
            </a:endParaRPr>
          </a:p>
          <a:p>
            <a:r>
              <a:rPr lang="en-GB" sz="2400" b="1" dirty="0">
                <a:solidFill>
                  <a:schemeClr val="bg2">
                    <a:lumMod val="25000"/>
                  </a:schemeClr>
                </a:solidFill>
              </a:rPr>
              <a:t>- Do you think this story is still important today? Why or why not?</a:t>
            </a:r>
          </a:p>
        </p:txBody>
      </p:sp>
    </p:spTree>
    <p:extLst>
      <p:ext uri="{BB962C8B-B14F-4D97-AF65-F5344CB8AC3E}">
        <p14:creationId xmlns:p14="http://schemas.microsoft.com/office/powerpoint/2010/main" val="106622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over image for War Horse - Michael Morpurgo">
            <a:extLst>
              <a:ext uri="{FF2B5EF4-FFF2-40B4-BE49-F238E27FC236}">
                <a16:creationId xmlns:a16="http://schemas.microsoft.com/office/drawing/2014/main" id="{7FCC4B12-9BDC-33F4-FB72-2487F52AA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83" y="797872"/>
            <a:ext cx="1574409" cy="241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1B06EB-8CD1-8E68-4834-2B3E95B438B6}"/>
              </a:ext>
            </a:extLst>
          </p:cNvPr>
          <p:cNvSpPr txBox="1"/>
          <p:nvPr/>
        </p:nvSpPr>
        <p:spPr>
          <a:xfrm>
            <a:off x="595294" y="3257576"/>
            <a:ext cx="3830128" cy="307777"/>
          </a:xfrm>
          <a:prstGeom prst="rect">
            <a:avLst/>
          </a:prstGeom>
          <a:noFill/>
        </p:spPr>
        <p:txBody>
          <a:bodyPr wrap="square">
            <a:spAutoFit/>
          </a:bodyPr>
          <a:lstStyle/>
          <a:p>
            <a:r>
              <a:rPr lang="en-GB" sz="1400" b="1" dirty="0">
                <a:hlinkClick r:id="rId4"/>
              </a:rPr>
              <a:t>Products Archive - Michael Morpurgo</a:t>
            </a:r>
            <a:endParaRPr lang="en-GB" sz="1400" b="1" dirty="0"/>
          </a:p>
        </p:txBody>
      </p:sp>
      <p:pic>
        <p:nvPicPr>
          <p:cNvPr id="3077" name="Picture 5" descr="Cover image for Private Peaceful - Michael Morpurgo">
            <a:extLst>
              <a:ext uri="{FF2B5EF4-FFF2-40B4-BE49-F238E27FC236}">
                <a16:creationId xmlns:a16="http://schemas.microsoft.com/office/drawing/2014/main" id="{7F520504-0F53-66DA-41D0-2D38AFAB4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255" y="801809"/>
            <a:ext cx="1574409" cy="2412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644B4D2-A1F2-6A97-842A-6CCE15EEA171}"/>
              </a:ext>
            </a:extLst>
          </p:cNvPr>
          <p:cNvPicPr>
            <a:picLocks noChangeAspect="1"/>
          </p:cNvPicPr>
          <p:nvPr/>
        </p:nvPicPr>
        <p:blipFill>
          <a:blip r:embed="rId6"/>
          <a:stretch>
            <a:fillRect/>
          </a:stretch>
        </p:blipFill>
        <p:spPr>
          <a:xfrm>
            <a:off x="4906627" y="268997"/>
            <a:ext cx="2876550" cy="4762500"/>
          </a:xfrm>
          <a:prstGeom prst="rect">
            <a:avLst/>
          </a:prstGeom>
          <a:ln>
            <a:solidFill>
              <a:schemeClr val="tx1"/>
            </a:solidFill>
          </a:ln>
        </p:spPr>
      </p:pic>
      <p:sp>
        <p:nvSpPr>
          <p:cNvPr id="8" name="TextBox 7">
            <a:extLst>
              <a:ext uri="{FF2B5EF4-FFF2-40B4-BE49-F238E27FC236}">
                <a16:creationId xmlns:a16="http://schemas.microsoft.com/office/drawing/2014/main" id="{FDABB7AB-8C7E-E170-1174-176368254F14}"/>
              </a:ext>
            </a:extLst>
          </p:cNvPr>
          <p:cNvSpPr txBox="1"/>
          <p:nvPr/>
        </p:nvSpPr>
        <p:spPr>
          <a:xfrm>
            <a:off x="4799511" y="5111675"/>
            <a:ext cx="3090783" cy="1477328"/>
          </a:xfrm>
          <a:prstGeom prst="rect">
            <a:avLst/>
          </a:prstGeom>
          <a:noFill/>
          <a:ln>
            <a:solidFill>
              <a:schemeClr val="tx1"/>
            </a:solidFill>
          </a:ln>
        </p:spPr>
        <p:txBody>
          <a:bodyPr wrap="square">
            <a:spAutoFit/>
          </a:bodyPr>
          <a:lstStyle/>
          <a:p>
            <a:pPr algn="ctr"/>
            <a:r>
              <a:rPr kumimoji="0" lang="en-US" altLang="en-US" sz="1800" b="1" i="0" u="none" strike="noStrike" cap="none" normalizeH="0" baseline="0" dirty="0">
                <a:ln>
                  <a:noFill/>
                </a:ln>
                <a:solidFill>
                  <a:schemeClr val="accent6">
                    <a:lumMod val="50000"/>
                  </a:schemeClr>
                </a:solidFill>
                <a:effectLst/>
                <a:latin typeface="Source Sans Pro" panose="020B0503030403020204" pitchFamily="34" charset="0"/>
                <a:ea typeface="Source Sans Pro" panose="020B0503030403020204" pitchFamily="34" charset="0"/>
              </a:rPr>
              <a:t>A classic novel that provides a realistic and harrowing look at the experiences of German soldiers on the Western Front</a:t>
            </a:r>
            <a:endParaRPr lang="en-GB" b="1" dirty="0">
              <a:solidFill>
                <a:schemeClr val="accent6">
                  <a:lumMod val="50000"/>
                </a:schemeClr>
              </a:solidFill>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34ED230B-A043-E271-EFE7-A56BA18EBAE6}"/>
              </a:ext>
            </a:extLst>
          </p:cNvPr>
          <p:cNvSpPr txBox="1"/>
          <p:nvPr/>
        </p:nvSpPr>
        <p:spPr>
          <a:xfrm>
            <a:off x="8063905" y="105730"/>
            <a:ext cx="4004094" cy="6678751"/>
          </a:xfrm>
          <a:prstGeom prst="rect">
            <a:avLst/>
          </a:prstGeom>
          <a:noFill/>
          <a:ln>
            <a:solidFill>
              <a:schemeClr val="tx1"/>
            </a:solidFill>
          </a:ln>
        </p:spPr>
        <p:txBody>
          <a:bodyPr wrap="square">
            <a:spAutoFit/>
          </a:bodyPr>
          <a:lstStyle/>
          <a:p>
            <a:pPr algn="ctr"/>
            <a:r>
              <a:rPr lang="en-GB" b="1" i="0" dirty="0">
                <a:solidFill>
                  <a:schemeClr val="accent6">
                    <a:lumMod val="50000"/>
                  </a:schemeClr>
                </a:solidFill>
                <a:effectLst/>
                <a:latin typeface="Source Sans Pro" panose="020B0503030403020204" pitchFamily="34" charset="0"/>
                <a:ea typeface="Source Sans Pro" panose="020B0503030403020204" pitchFamily="34" charset="0"/>
              </a:rPr>
              <a:t>A few years after it was published in 1929 the Nazis would denounce and burn this book for insulting the heroic German army - in other words, for 'telling it like it was' for the common soldier on the front line where any notions of glory and national destiny were soon blasted away by the dehumanizing horror of modern warfare.</a:t>
            </a:r>
          </a:p>
          <a:p>
            <a:pPr algn="ctr"/>
            <a:br>
              <a:rPr lang="en-GB" b="1" dirty="0">
                <a:solidFill>
                  <a:schemeClr val="accent6">
                    <a:lumMod val="50000"/>
                  </a:schemeClr>
                </a:solidFill>
                <a:latin typeface="Source Sans Pro" panose="020B0503030403020204" pitchFamily="34" charset="0"/>
                <a:ea typeface="Source Sans Pro" panose="020B0503030403020204" pitchFamily="34" charset="0"/>
              </a:rPr>
            </a:br>
            <a:r>
              <a:rPr lang="en-GB" b="1" i="0" dirty="0">
                <a:solidFill>
                  <a:schemeClr val="accent6">
                    <a:lumMod val="50000"/>
                  </a:schemeClr>
                </a:solidFill>
                <a:effectLst/>
                <a:latin typeface="Source Sans Pro" panose="020B0503030403020204" pitchFamily="34" charset="0"/>
                <a:ea typeface="Source Sans Pro" panose="020B0503030403020204" pitchFamily="34" charset="0"/>
              </a:rPr>
              <a:t>Remarque has an extraordinary power of describing fear: the appalling tension of being holed up in a dugout under heavy bombardment; the animal instinct to kill or be killed which takes over during hand-to-hand combat. He also has an eye for the grimly comic: the young soldiers joyfully tucking into double rations when half their company are unexpectedly wiped out.</a:t>
            </a:r>
          </a:p>
          <a:p>
            <a:pPr algn="ctr"/>
            <a:endParaRPr lang="en-GB" sz="1600" b="1" i="0" dirty="0">
              <a:solidFill>
                <a:schemeClr val="accent6">
                  <a:lumMod val="50000"/>
                </a:schemeClr>
              </a:solidFill>
              <a:effectLst/>
              <a:latin typeface="Penguin Inclusive Sans"/>
            </a:endParaRPr>
          </a:p>
          <a:p>
            <a:r>
              <a:rPr lang="en-GB" sz="1600" b="1" i="0" dirty="0">
                <a:solidFill>
                  <a:srgbClr val="3B3B3B"/>
                </a:solidFill>
                <a:effectLst/>
                <a:latin typeface="Source Sans Pro" panose="020B0503030403020204" pitchFamily="34" charset="0"/>
                <a:ea typeface="Source Sans Pro" panose="020B0503030403020204" pitchFamily="34" charset="0"/>
              </a:rPr>
              <a:t> </a:t>
            </a:r>
            <a:r>
              <a:rPr lang="en-GB" sz="1600" b="1" dirty="0">
                <a:latin typeface="Source Sans Pro" panose="020B0503030403020204" pitchFamily="34" charset="0"/>
                <a:ea typeface="Source Sans Pro" panose="020B0503030403020204" pitchFamily="34" charset="0"/>
                <a:hlinkClick r:id="rId7"/>
              </a:rPr>
              <a:t>All Quiet on the Western Front</a:t>
            </a:r>
            <a:endParaRPr lang="en-GB" sz="1600" b="1" dirty="0">
              <a:latin typeface="Source Sans Pro" panose="020B0503030403020204" pitchFamily="34" charset="0"/>
              <a:ea typeface="Source Sans Pro" panose="020B0503030403020204" pitchFamily="34" charset="0"/>
            </a:endParaRPr>
          </a:p>
        </p:txBody>
      </p:sp>
      <p:pic>
        <p:nvPicPr>
          <p:cNvPr id="11" name="Picture 10">
            <a:extLst>
              <a:ext uri="{FF2B5EF4-FFF2-40B4-BE49-F238E27FC236}">
                <a16:creationId xmlns:a16="http://schemas.microsoft.com/office/drawing/2014/main" id="{2725900B-8422-FA52-E26C-0B21B132AF38}"/>
              </a:ext>
            </a:extLst>
          </p:cNvPr>
          <p:cNvPicPr>
            <a:picLocks noChangeAspect="1"/>
          </p:cNvPicPr>
          <p:nvPr/>
        </p:nvPicPr>
        <p:blipFill>
          <a:blip r:embed="rId8"/>
          <a:stretch>
            <a:fillRect/>
          </a:stretch>
        </p:blipFill>
        <p:spPr>
          <a:xfrm>
            <a:off x="2574545" y="3631386"/>
            <a:ext cx="2051355" cy="3136628"/>
          </a:xfrm>
          <a:prstGeom prst="rect">
            <a:avLst/>
          </a:prstGeom>
        </p:spPr>
      </p:pic>
      <p:sp>
        <p:nvSpPr>
          <p:cNvPr id="13" name="TextBox 12">
            <a:extLst>
              <a:ext uri="{FF2B5EF4-FFF2-40B4-BE49-F238E27FC236}">
                <a16:creationId xmlns:a16="http://schemas.microsoft.com/office/drawing/2014/main" id="{C3610D4C-6FF1-3F39-F035-F36B35348551}"/>
              </a:ext>
            </a:extLst>
          </p:cNvPr>
          <p:cNvSpPr txBox="1"/>
          <p:nvPr/>
        </p:nvSpPr>
        <p:spPr>
          <a:xfrm>
            <a:off x="117090" y="3608339"/>
            <a:ext cx="2370649" cy="3139321"/>
          </a:xfrm>
          <a:prstGeom prst="rect">
            <a:avLst/>
          </a:prstGeom>
          <a:noFill/>
          <a:ln>
            <a:solidFill>
              <a:schemeClr val="tx1"/>
            </a:solidFill>
          </a:ln>
        </p:spPr>
        <p:txBody>
          <a:bodyPr wrap="square">
            <a:spAutoFit/>
          </a:bodyPr>
          <a:lstStyle/>
          <a:p>
            <a:pPr algn="ctr"/>
            <a:r>
              <a:rPr lang="en-GB" b="1" i="0" dirty="0">
                <a:solidFill>
                  <a:schemeClr val="accent6">
                    <a:lumMod val="50000"/>
                  </a:schemeClr>
                </a:solidFill>
                <a:effectLst/>
                <a:latin typeface="Source Sans Pro" panose="020B0503030403020204" pitchFamily="34" charset="0"/>
              </a:rPr>
              <a:t>One of the greatest war novels in the English language, Faulks' profoundly moving masterpiece of love, death and redemption plays out in both pre-war Amiens and the trenches of the Western Front.</a:t>
            </a:r>
            <a:endParaRPr lang="en-GB" b="1" dirty="0">
              <a:solidFill>
                <a:schemeClr val="accent6">
                  <a:lumMod val="50000"/>
                </a:schemeClr>
              </a:solidFill>
            </a:endParaRPr>
          </a:p>
        </p:txBody>
      </p:sp>
      <p:sp>
        <p:nvSpPr>
          <p:cNvPr id="14" name="TextBox 13">
            <a:extLst>
              <a:ext uri="{FF2B5EF4-FFF2-40B4-BE49-F238E27FC236}">
                <a16:creationId xmlns:a16="http://schemas.microsoft.com/office/drawing/2014/main" id="{9532FFCA-2110-DB1E-3E90-9D8F6F8BAD42}"/>
              </a:ext>
            </a:extLst>
          </p:cNvPr>
          <p:cNvSpPr txBox="1"/>
          <p:nvPr/>
        </p:nvSpPr>
        <p:spPr>
          <a:xfrm>
            <a:off x="595294" y="47000"/>
            <a:ext cx="3380541" cy="707886"/>
          </a:xfrm>
          <a:prstGeom prst="rect">
            <a:avLst/>
          </a:prstGeom>
          <a:noFill/>
        </p:spPr>
        <p:txBody>
          <a:bodyPr wrap="none" rtlCol="0">
            <a:spAutoFit/>
          </a:bodyPr>
          <a:lstStyle/>
          <a:p>
            <a:r>
              <a:rPr lang="en-GB" sz="4000" b="1" u="sng" dirty="0">
                <a:solidFill>
                  <a:schemeClr val="accent6">
                    <a:lumMod val="50000"/>
                  </a:schemeClr>
                </a:solidFill>
              </a:rPr>
              <a:t>MUST READS!</a:t>
            </a:r>
          </a:p>
        </p:txBody>
      </p:sp>
    </p:spTree>
    <p:extLst>
      <p:ext uri="{BB962C8B-B14F-4D97-AF65-F5344CB8AC3E}">
        <p14:creationId xmlns:p14="http://schemas.microsoft.com/office/powerpoint/2010/main" val="245098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E2-42B6-2F29-EBBD-223778953B66}"/>
              </a:ext>
            </a:extLst>
          </p:cNvPr>
          <p:cNvSpPr txBox="1"/>
          <p:nvPr/>
        </p:nvSpPr>
        <p:spPr>
          <a:xfrm>
            <a:off x="147484" y="0"/>
            <a:ext cx="5439206" cy="6863417"/>
          </a:xfrm>
          <a:prstGeom prst="rect">
            <a:avLst/>
          </a:prstGeom>
          <a:noFill/>
          <a:ln>
            <a:solidFill>
              <a:schemeClr val="tx1"/>
            </a:solidFill>
          </a:ln>
        </p:spPr>
        <p:txBody>
          <a:bodyPr wrap="square">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Dulce et Decorum Est By Wilfred Owen, 1917 </a:t>
            </a:r>
          </a:p>
          <a:p>
            <a:r>
              <a:rPr lang="en-GB" sz="1400" b="1" dirty="0">
                <a:latin typeface="Calibri" panose="020F0502020204030204" pitchFamily="34" charset="0"/>
                <a:ea typeface="Calibri" panose="020F0502020204030204" pitchFamily="34" charset="0"/>
                <a:cs typeface="Calibri" panose="020F0502020204030204" pitchFamily="34" charset="0"/>
              </a:rPr>
              <a:t>Bent double, like old beggars under sacks, </a:t>
            </a:r>
          </a:p>
          <a:p>
            <a:r>
              <a:rPr lang="en-GB" sz="1400" b="1" dirty="0">
                <a:latin typeface="Calibri" panose="020F0502020204030204" pitchFamily="34" charset="0"/>
                <a:ea typeface="Calibri" panose="020F0502020204030204" pitchFamily="34" charset="0"/>
                <a:cs typeface="Calibri" panose="020F0502020204030204" pitchFamily="34" charset="0"/>
              </a:rPr>
              <a:t>Knock-kneed, coughing like hags, we cursed through sludge, </a:t>
            </a:r>
          </a:p>
          <a:p>
            <a:r>
              <a:rPr lang="en-GB" sz="1400" b="1" dirty="0">
                <a:latin typeface="Calibri" panose="020F0502020204030204" pitchFamily="34" charset="0"/>
                <a:ea typeface="Calibri" panose="020F0502020204030204" pitchFamily="34" charset="0"/>
                <a:cs typeface="Calibri" panose="020F0502020204030204" pitchFamily="34" charset="0"/>
              </a:rPr>
              <a:t>Till on the haunting flares we turned our backs </a:t>
            </a:r>
          </a:p>
          <a:p>
            <a:r>
              <a:rPr lang="en-GB" sz="1400" b="1" dirty="0">
                <a:latin typeface="Calibri" panose="020F0502020204030204" pitchFamily="34" charset="0"/>
                <a:ea typeface="Calibri" panose="020F0502020204030204" pitchFamily="34" charset="0"/>
                <a:cs typeface="Calibri" panose="020F0502020204030204" pitchFamily="34" charset="0"/>
              </a:rPr>
              <a:t>And towards our distant rest began to trudge. </a:t>
            </a:r>
          </a:p>
          <a:p>
            <a:r>
              <a:rPr lang="en-GB" sz="1400" b="1" dirty="0">
                <a:latin typeface="Calibri" panose="020F0502020204030204" pitchFamily="34" charset="0"/>
                <a:ea typeface="Calibri" panose="020F0502020204030204" pitchFamily="34" charset="0"/>
                <a:cs typeface="Calibri" panose="020F0502020204030204" pitchFamily="34" charset="0"/>
              </a:rPr>
              <a:t>Men marched asleep. Many had lost their boots</a:t>
            </a:r>
          </a:p>
          <a:p>
            <a:r>
              <a:rPr lang="en-GB" sz="1400" b="1" dirty="0">
                <a:latin typeface="Calibri" panose="020F0502020204030204" pitchFamily="34" charset="0"/>
                <a:ea typeface="Calibri" panose="020F0502020204030204" pitchFamily="34" charset="0"/>
                <a:cs typeface="Calibri" panose="020F0502020204030204" pitchFamily="34" charset="0"/>
              </a:rPr>
              <a:t>But limped on, blood-shod. All went lame; all blind; </a:t>
            </a:r>
          </a:p>
          <a:p>
            <a:r>
              <a:rPr lang="en-GB" sz="1400" b="1" dirty="0">
                <a:latin typeface="Calibri" panose="020F0502020204030204" pitchFamily="34" charset="0"/>
                <a:ea typeface="Calibri" panose="020F0502020204030204" pitchFamily="34" charset="0"/>
                <a:cs typeface="Calibri" panose="020F0502020204030204" pitchFamily="34" charset="0"/>
              </a:rPr>
              <a:t>Drunk with fatigue; deaf even to the hoots </a:t>
            </a:r>
          </a:p>
          <a:p>
            <a:r>
              <a:rPr lang="en-GB" sz="1400" b="1" dirty="0">
                <a:latin typeface="Calibri" panose="020F0502020204030204" pitchFamily="34" charset="0"/>
                <a:ea typeface="Calibri" panose="020F0502020204030204" pitchFamily="34" charset="0"/>
                <a:cs typeface="Calibri" panose="020F0502020204030204" pitchFamily="34" charset="0"/>
              </a:rPr>
              <a:t>Of tired, outstripped Five-Nines that dropped behind.</a:t>
            </a:r>
          </a:p>
          <a:p>
            <a:endParaRPr lang="en-GB" sz="1200" b="1" dirty="0">
              <a:latin typeface="Calibri" panose="020F0502020204030204" pitchFamily="34" charset="0"/>
              <a:ea typeface="Calibri" panose="020F0502020204030204" pitchFamily="34" charset="0"/>
              <a:cs typeface="Calibri" panose="020F0502020204030204" pitchFamily="34" charset="0"/>
            </a:endParaRPr>
          </a:p>
          <a:p>
            <a:r>
              <a:rPr lang="en-GB" sz="1400" b="1" dirty="0">
                <a:latin typeface="Calibri" panose="020F0502020204030204" pitchFamily="34" charset="0"/>
                <a:ea typeface="Calibri" panose="020F0502020204030204" pitchFamily="34" charset="0"/>
                <a:cs typeface="Calibri" panose="020F0502020204030204" pitchFamily="34" charset="0"/>
              </a:rPr>
              <a:t>Gas! Gas! Quick, boys! – An ecstasy of fumbling, </a:t>
            </a:r>
          </a:p>
          <a:p>
            <a:r>
              <a:rPr lang="en-GB" sz="1400" b="1" dirty="0">
                <a:latin typeface="Calibri" panose="020F0502020204030204" pitchFamily="34" charset="0"/>
                <a:ea typeface="Calibri" panose="020F0502020204030204" pitchFamily="34" charset="0"/>
                <a:cs typeface="Calibri" panose="020F0502020204030204" pitchFamily="34" charset="0"/>
              </a:rPr>
              <a:t>Fitting the clumsy helmets just in time; </a:t>
            </a:r>
          </a:p>
          <a:p>
            <a:r>
              <a:rPr lang="en-GB" sz="1400" b="1" dirty="0">
                <a:latin typeface="Calibri" panose="020F0502020204030204" pitchFamily="34" charset="0"/>
                <a:ea typeface="Calibri" panose="020F0502020204030204" pitchFamily="34" charset="0"/>
                <a:cs typeface="Calibri" panose="020F0502020204030204" pitchFamily="34" charset="0"/>
              </a:rPr>
              <a:t>But someone still was yelling out and stumbling</a:t>
            </a:r>
          </a:p>
          <a:p>
            <a:r>
              <a:rPr lang="en-GB" sz="1400" b="1" dirty="0">
                <a:latin typeface="Calibri" panose="020F0502020204030204" pitchFamily="34" charset="0"/>
                <a:ea typeface="Calibri" panose="020F0502020204030204" pitchFamily="34" charset="0"/>
                <a:cs typeface="Calibri" panose="020F0502020204030204" pitchFamily="34" charset="0"/>
              </a:rPr>
              <a:t>And </a:t>
            </a:r>
            <a:r>
              <a:rPr lang="en-GB" sz="1400" b="1" dirty="0" err="1">
                <a:latin typeface="Calibri" panose="020F0502020204030204" pitchFamily="34" charset="0"/>
                <a:ea typeface="Calibri" panose="020F0502020204030204" pitchFamily="34" charset="0"/>
                <a:cs typeface="Calibri" panose="020F0502020204030204" pitchFamily="34" charset="0"/>
              </a:rPr>
              <a:t>flound’ring</a:t>
            </a:r>
            <a:r>
              <a:rPr lang="en-GB" sz="1400" b="1" dirty="0">
                <a:latin typeface="Calibri" panose="020F0502020204030204" pitchFamily="34" charset="0"/>
                <a:ea typeface="Calibri" panose="020F0502020204030204" pitchFamily="34" charset="0"/>
                <a:cs typeface="Calibri" panose="020F0502020204030204" pitchFamily="34" charset="0"/>
              </a:rPr>
              <a:t> like a man in fire or lime. – </a:t>
            </a:r>
          </a:p>
          <a:p>
            <a:r>
              <a:rPr lang="en-GB" sz="1400" b="1" dirty="0">
                <a:latin typeface="Calibri" panose="020F0502020204030204" pitchFamily="34" charset="0"/>
                <a:ea typeface="Calibri" panose="020F0502020204030204" pitchFamily="34" charset="0"/>
                <a:cs typeface="Calibri" panose="020F0502020204030204" pitchFamily="34" charset="0"/>
              </a:rPr>
              <a:t>Dim, through the misty panes and thick green light, </a:t>
            </a:r>
          </a:p>
          <a:p>
            <a:r>
              <a:rPr lang="en-GB" sz="1400" b="1" dirty="0">
                <a:latin typeface="Calibri" panose="020F0502020204030204" pitchFamily="34" charset="0"/>
                <a:ea typeface="Calibri" panose="020F0502020204030204" pitchFamily="34" charset="0"/>
                <a:cs typeface="Calibri" panose="020F0502020204030204" pitchFamily="34" charset="0"/>
              </a:rPr>
              <a:t>As under a green sea, I saw him drowning. </a:t>
            </a:r>
          </a:p>
          <a:p>
            <a:endParaRPr lang="en-GB" sz="1400" b="1" dirty="0">
              <a:latin typeface="Calibri" panose="020F0502020204030204" pitchFamily="34" charset="0"/>
              <a:ea typeface="Calibri" panose="020F0502020204030204" pitchFamily="34" charset="0"/>
              <a:cs typeface="Calibri" panose="020F0502020204030204" pitchFamily="34" charset="0"/>
            </a:endParaRPr>
          </a:p>
          <a:p>
            <a:r>
              <a:rPr lang="en-GB" sz="1400" b="1" dirty="0">
                <a:latin typeface="Calibri" panose="020F0502020204030204" pitchFamily="34" charset="0"/>
                <a:ea typeface="Calibri" panose="020F0502020204030204" pitchFamily="34" charset="0"/>
                <a:cs typeface="Calibri" panose="020F0502020204030204" pitchFamily="34" charset="0"/>
              </a:rPr>
              <a:t>In all my dreams, before my helpless sight,</a:t>
            </a:r>
          </a:p>
          <a:p>
            <a:r>
              <a:rPr lang="en-GB" sz="1400" b="1" dirty="0">
                <a:latin typeface="Calibri" panose="020F0502020204030204" pitchFamily="34" charset="0"/>
                <a:ea typeface="Calibri" panose="020F0502020204030204" pitchFamily="34" charset="0"/>
                <a:cs typeface="Calibri" panose="020F0502020204030204" pitchFamily="34" charset="0"/>
              </a:rPr>
              <a:t> He plunges at me, guttering, choking, drowning</a:t>
            </a:r>
            <a:r>
              <a:rPr lang="en-GB" sz="1200" b="1" dirty="0">
                <a:latin typeface="Calibri" panose="020F0502020204030204" pitchFamily="34" charset="0"/>
                <a:ea typeface="Calibri" panose="020F0502020204030204" pitchFamily="34" charset="0"/>
                <a:cs typeface="Calibri" panose="020F0502020204030204" pitchFamily="34" charset="0"/>
              </a:rPr>
              <a:t>. </a:t>
            </a:r>
          </a:p>
          <a:p>
            <a:endParaRPr lang="en-GB" sz="1200" b="1" dirty="0">
              <a:latin typeface="Calibri" panose="020F0502020204030204" pitchFamily="34" charset="0"/>
              <a:ea typeface="Calibri" panose="020F0502020204030204" pitchFamily="34" charset="0"/>
              <a:cs typeface="Calibri" panose="020F0502020204030204" pitchFamily="34" charset="0"/>
            </a:endParaRPr>
          </a:p>
          <a:p>
            <a:r>
              <a:rPr lang="en-GB" sz="1400" b="1" dirty="0">
                <a:latin typeface="Calibri" panose="020F0502020204030204" pitchFamily="34" charset="0"/>
                <a:ea typeface="Calibri" panose="020F0502020204030204" pitchFamily="34" charset="0"/>
                <a:cs typeface="Calibri" panose="020F0502020204030204" pitchFamily="34" charset="0"/>
              </a:rPr>
              <a:t>If in some smothering dreams you too could pace </a:t>
            </a:r>
          </a:p>
          <a:p>
            <a:r>
              <a:rPr lang="en-GB" sz="1400" b="1" dirty="0">
                <a:latin typeface="Calibri" panose="020F0502020204030204" pitchFamily="34" charset="0"/>
                <a:ea typeface="Calibri" panose="020F0502020204030204" pitchFamily="34" charset="0"/>
                <a:cs typeface="Calibri" panose="020F0502020204030204" pitchFamily="34" charset="0"/>
              </a:rPr>
              <a:t>Behind the wagon that we flung him in, </a:t>
            </a:r>
          </a:p>
          <a:p>
            <a:r>
              <a:rPr lang="en-GB" sz="1400" b="1" dirty="0">
                <a:latin typeface="Calibri" panose="020F0502020204030204" pitchFamily="34" charset="0"/>
                <a:ea typeface="Calibri" panose="020F0502020204030204" pitchFamily="34" charset="0"/>
                <a:cs typeface="Calibri" panose="020F0502020204030204" pitchFamily="34" charset="0"/>
              </a:rPr>
              <a:t>And watch the white eyes writhing in his face, </a:t>
            </a:r>
          </a:p>
          <a:p>
            <a:r>
              <a:rPr lang="en-GB" sz="1400" b="1" dirty="0">
                <a:latin typeface="Calibri" panose="020F0502020204030204" pitchFamily="34" charset="0"/>
                <a:ea typeface="Calibri" panose="020F0502020204030204" pitchFamily="34" charset="0"/>
                <a:cs typeface="Calibri" panose="020F0502020204030204" pitchFamily="34" charset="0"/>
              </a:rPr>
              <a:t>His hanging face, like a devil’s sick of sin; </a:t>
            </a:r>
          </a:p>
          <a:p>
            <a:r>
              <a:rPr lang="en-GB" sz="1400" b="1" dirty="0">
                <a:latin typeface="Calibri" panose="020F0502020204030204" pitchFamily="34" charset="0"/>
                <a:ea typeface="Calibri" panose="020F0502020204030204" pitchFamily="34" charset="0"/>
                <a:cs typeface="Calibri" panose="020F0502020204030204" pitchFamily="34" charset="0"/>
              </a:rPr>
              <a:t>If you could hear, at every jolt, the blood </a:t>
            </a:r>
          </a:p>
          <a:p>
            <a:r>
              <a:rPr lang="en-GB" sz="1400" b="1" dirty="0">
                <a:latin typeface="Calibri" panose="020F0502020204030204" pitchFamily="34" charset="0"/>
                <a:ea typeface="Calibri" panose="020F0502020204030204" pitchFamily="34" charset="0"/>
                <a:cs typeface="Calibri" panose="020F0502020204030204" pitchFamily="34" charset="0"/>
              </a:rPr>
              <a:t>Come gargling from the froth-corrupted lungs, </a:t>
            </a:r>
          </a:p>
          <a:p>
            <a:r>
              <a:rPr lang="en-GB" sz="1400" b="1" dirty="0">
                <a:latin typeface="Calibri" panose="020F0502020204030204" pitchFamily="34" charset="0"/>
                <a:ea typeface="Calibri" panose="020F0502020204030204" pitchFamily="34" charset="0"/>
                <a:cs typeface="Calibri" panose="020F0502020204030204" pitchFamily="34" charset="0"/>
              </a:rPr>
              <a:t>Obscene as cancer, bitter as the cud </a:t>
            </a:r>
          </a:p>
          <a:p>
            <a:r>
              <a:rPr lang="en-GB" sz="1400" b="1" dirty="0">
                <a:latin typeface="Calibri" panose="020F0502020204030204" pitchFamily="34" charset="0"/>
                <a:ea typeface="Calibri" panose="020F0502020204030204" pitchFamily="34" charset="0"/>
                <a:cs typeface="Calibri" panose="020F0502020204030204" pitchFamily="34" charset="0"/>
              </a:rPr>
              <a:t>Of vile, incurable sores on innocent tongues, – </a:t>
            </a:r>
          </a:p>
          <a:p>
            <a:r>
              <a:rPr lang="en-GB" sz="1200" b="1" dirty="0">
                <a:latin typeface="Calibri" panose="020F0502020204030204" pitchFamily="34" charset="0"/>
                <a:ea typeface="Calibri" panose="020F0502020204030204" pitchFamily="34" charset="0"/>
                <a:cs typeface="Calibri" panose="020F0502020204030204" pitchFamily="34" charset="0"/>
              </a:rPr>
              <a:t>My friend, you would not tell with such high zest </a:t>
            </a:r>
          </a:p>
          <a:p>
            <a:r>
              <a:rPr lang="en-GB" sz="1200" b="1" dirty="0">
                <a:latin typeface="Calibri" panose="020F0502020204030204" pitchFamily="34" charset="0"/>
                <a:ea typeface="Calibri" panose="020F0502020204030204" pitchFamily="34" charset="0"/>
                <a:cs typeface="Calibri" panose="020F0502020204030204" pitchFamily="34" charset="0"/>
              </a:rPr>
              <a:t>To children ardent for some desperate glory,</a:t>
            </a:r>
          </a:p>
          <a:p>
            <a:r>
              <a:rPr lang="en-GB" sz="1200" b="1" dirty="0">
                <a:latin typeface="Calibri" panose="020F0502020204030204" pitchFamily="34" charset="0"/>
                <a:ea typeface="Calibri" panose="020F0502020204030204" pitchFamily="34" charset="0"/>
                <a:cs typeface="Calibri" panose="020F0502020204030204" pitchFamily="34" charset="0"/>
              </a:rPr>
              <a:t>The old Lie: Dulce et decorum </a:t>
            </a:r>
            <a:r>
              <a:rPr lang="en-GB" sz="1200" b="1" dirty="0" err="1">
                <a:latin typeface="Calibri" panose="020F0502020204030204" pitchFamily="34" charset="0"/>
                <a:ea typeface="Calibri" panose="020F0502020204030204" pitchFamily="34" charset="0"/>
                <a:cs typeface="Calibri" panose="020F0502020204030204" pitchFamily="34" charset="0"/>
              </a:rPr>
              <a:t>est</a:t>
            </a:r>
            <a:r>
              <a:rPr lang="en-GB" sz="1200" b="1" dirty="0">
                <a:latin typeface="Calibri" panose="020F0502020204030204" pitchFamily="34" charset="0"/>
                <a:ea typeface="Calibri" panose="020F0502020204030204" pitchFamily="34" charset="0"/>
                <a:cs typeface="Calibri" panose="020F0502020204030204" pitchFamily="34" charset="0"/>
              </a:rPr>
              <a:t> </a:t>
            </a:r>
          </a:p>
          <a:p>
            <a:r>
              <a:rPr lang="en-GB" sz="1200" b="1" dirty="0">
                <a:latin typeface="Calibri" panose="020F0502020204030204" pitchFamily="34" charset="0"/>
                <a:ea typeface="Calibri" panose="020F0502020204030204" pitchFamily="34" charset="0"/>
                <a:cs typeface="Calibri" panose="020F0502020204030204" pitchFamily="34" charset="0"/>
              </a:rPr>
              <a:t>Pro patria mori</a:t>
            </a:r>
          </a:p>
        </p:txBody>
      </p:sp>
      <p:pic>
        <p:nvPicPr>
          <p:cNvPr id="4099" name="Picture 3" descr="Image of Wilfred Owen.">
            <a:extLst>
              <a:ext uri="{FF2B5EF4-FFF2-40B4-BE49-F238E27FC236}">
                <a16:creationId xmlns:a16="http://schemas.microsoft.com/office/drawing/2014/main" id="{65E45CE1-0764-8EE9-BE70-AB3269AE4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46" y="153381"/>
            <a:ext cx="5041080" cy="33596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4CBE89-4C3D-4D7B-A792-B817CBD918FE}"/>
              </a:ext>
            </a:extLst>
          </p:cNvPr>
          <p:cNvSpPr txBox="1"/>
          <p:nvPr/>
        </p:nvSpPr>
        <p:spPr>
          <a:xfrm>
            <a:off x="7905135" y="6170104"/>
            <a:ext cx="4286865" cy="369332"/>
          </a:xfrm>
          <a:prstGeom prst="rect">
            <a:avLst/>
          </a:prstGeom>
          <a:noFill/>
        </p:spPr>
        <p:txBody>
          <a:bodyPr wrap="square">
            <a:spAutoFit/>
          </a:bodyPr>
          <a:lstStyle/>
          <a:p>
            <a:r>
              <a:rPr lang="en-GB" b="1" dirty="0">
                <a:solidFill>
                  <a:schemeClr val="accent6">
                    <a:lumMod val="75000"/>
                  </a:schemeClr>
                </a:solidFill>
                <a:hlinkClick r:id="rId4">
                  <a:extLst>
                    <a:ext uri="{A12FA001-AC4F-418D-AE19-62706E023703}">
                      <ahyp:hlinkClr xmlns:ahyp="http://schemas.microsoft.com/office/drawing/2018/hyperlinkcolor" val="tx"/>
                    </a:ext>
                  </a:extLst>
                </a:hlinkClick>
              </a:rPr>
              <a:t>Wilfred Owen | The Poetry Foundation</a:t>
            </a:r>
            <a:endParaRPr lang="en-GB" b="1" dirty="0">
              <a:solidFill>
                <a:schemeClr val="accent6">
                  <a:lumMod val="75000"/>
                </a:schemeClr>
              </a:solidFill>
            </a:endParaRPr>
          </a:p>
        </p:txBody>
      </p:sp>
      <p:sp>
        <p:nvSpPr>
          <p:cNvPr id="9" name="TextBox 8">
            <a:extLst>
              <a:ext uri="{FF2B5EF4-FFF2-40B4-BE49-F238E27FC236}">
                <a16:creationId xmlns:a16="http://schemas.microsoft.com/office/drawing/2014/main" id="{ED313565-78AE-4DDF-5CA9-AB57C1DF2687}"/>
              </a:ext>
            </a:extLst>
          </p:cNvPr>
          <p:cNvSpPr txBox="1"/>
          <p:nvPr/>
        </p:nvSpPr>
        <p:spPr>
          <a:xfrm>
            <a:off x="6772246" y="3573764"/>
            <a:ext cx="5041080" cy="2215991"/>
          </a:xfrm>
          <a:prstGeom prst="rect">
            <a:avLst/>
          </a:prstGeom>
          <a:noFill/>
        </p:spPr>
        <p:txBody>
          <a:bodyPr wrap="square">
            <a:spAutoFit/>
          </a:bodyPr>
          <a:lstStyle/>
          <a:p>
            <a:pPr algn="ctr"/>
            <a:r>
              <a:rPr lang="en-GB" sz="2800" b="1" i="0" dirty="0">
                <a:solidFill>
                  <a:srgbClr val="C00000"/>
                </a:solidFill>
                <a:effectLst/>
                <a:latin typeface="adobe-garamond-pro"/>
              </a:rPr>
              <a:t>Wilfred Owen</a:t>
            </a:r>
            <a:r>
              <a:rPr lang="en-GB" b="1" i="0" dirty="0">
                <a:solidFill>
                  <a:schemeClr val="accent6">
                    <a:lumMod val="50000"/>
                  </a:schemeClr>
                </a:solidFill>
                <a:effectLst/>
                <a:latin typeface="adobe-garamond-pro"/>
              </a:rPr>
              <a:t>, who wrote some of the best British poetry on World War I, composed nearly all of his poems in slightly over a year, from August 1917 to September 1918. </a:t>
            </a:r>
          </a:p>
          <a:p>
            <a:pPr algn="ctr"/>
            <a:r>
              <a:rPr lang="en-GB" b="1" i="0" dirty="0">
                <a:solidFill>
                  <a:schemeClr val="accent6">
                    <a:lumMod val="50000"/>
                  </a:schemeClr>
                </a:solidFill>
                <a:effectLst/>
                <a:latin typeface="adobe-garamond-pro"/>
              </a:rPr>
              <a:t>He was a close friend of </a:t>
            </a:r>
            <a:r>
              <a:rPr lang="en-GB" sz="2000" b="1" dirty="0">
                <a:solidFill>
                  <a:srgbClr val="C00000"/>
                </a:solidFill>
              </a:rPr>
              <a:t>Siegfried Sassoon</a:t>
            </a:r>
            <a:r>
              <a:rPr lang="en-GB" b="1" dirty="0">
                <a:solidFill>
                  <a:srgbClr val="C00000"/>
                </a:solidFill>
              </a:rPr>
              <a:t>.</a:t>
            </a:r>
          </a:p>
          <a:p>
            <a:pPr algn="ctr"/>
            <a:r>
              <a:rPr lang="en-GB" b="1" dirty="0">
                <a:solidFill>
                  <a:srgbClr val="C00000"/>
                </a:solidFill>
              </a:rPr>
              <a:t> </a:t>
            </a:r>
            <a:r>
              <a:rPr lang="en-GB" b="1" i="0" dirty="0">
                <a:solidFill>
                  <a:schemeClr val="accent6">
                    <a:lumMod val="50000"/>
                  </a:schemeClr>
                </a:solidFill>
                <a:effectLst/>
                <a:latin typeface="adobe-garamond-pro"/>
              </a:rPr>
              <a:t>In November 1918 he was killed in action at the age of 25, one week before the Armistice.</a:t>
            </a:r>
          </a:p>
        </p:txBody>
      </p:sp>
    </p:spTree>
    <p:extLst>
      <p:ext uri="{BB962C8B-B14F-4D97-AF65-F5344CB8AC3E}">
        <p14:creationId xmlns:p14="http://schemas.microsoft.com/office/powerpoint/2010/main" val="44431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5E14B-CD4A-EE98-63A2-2D5BFCEF6978}"/>
              </a:ext>
            </a:extLst>
          </p:cNvPr>
          <p:cNvPicPr>
            <a:picLocks noChangeAspect="1"/>
          </p:cNvPicPr>
          <p:nvPr/>
        </p:nvPicPr>
        <p:blipFill>
          <a:blip r:embed="rId2"/>
          <a:stretch>
            <a:fillRect/>
          </a:stretch>
        </p:blipFill>
        <p:spPr>
          <a:xfrm>
            <a:off x="6928003" y="118867"/>
            <a:ext cx="5063418" cy="3797563"/>
          </a:xfrm>
          <a:prstGeom prst="rect">
            <a:avLst/>
          </a:prstGeom>
        </p:spPr>
      </p:pic>
      <p:sp>
        <p:nvSpPr>
          <p:cNvPr id="5" name="TextBox 4">
            <a:extLst>
              <a:ext uri="{FF2B5EF4-FFF2-40B4-BE49-F238E27FC236}">
                <a16:creationId xmlns:a16="http://schemas.microsoft.com/office/drawing/2014/main" id="{E8E86D67-CB5A-DF24-9AA9-022DDACD9F26}"/>
              </a:ext>
            </a:extLst>
          </p:cNvPr>
          <p:cNvSpPr txBox="1"/>
          <p:nvPr/>
        </p:nvSpPr>
        <p:spPr>
          <a:xfrm>
            <a:off x="200579" y="49386"/>
            <a:ext cx="6577780" cy="2708434"/>
          </a:xfrm>
          <a:prstGeom prst="rect">
            <a:avLst/>
          </a:prstGeom>
          <a:noFill/>
          <a:ln>
            <a:solidFill>
              <a:schemeClr val="tx1"/>
            </a:solidFill>
          </a:ln>
        </p:spPr>
        <p:txBody>
          <a:bodyPr wrap="square">
            <a:spAutoFit/>
          </a:bodyPr>
          <a:lstStyle/>
          <a:p>
            <a:pPr algn="l">
              <a:spcAft>
                <a:spcPts val="1200"/>
              </a:spcAft>
              <a:buNone/>
            </a:pPr>
            <a:r>
              <a:rPr lang="en-GB" sz="1600" b="1" i="0" dirty="0">
                <a:solidFill>
                  <a:srgbClr val="1A1A1A"/>
                </a:solidFill>
                <a:effectLst/>
                <a:latin typeface="Georgia" panose="02040502050405020303" pitchFamily="18" charset="0"/>
              </a:rPr>
              <a:t>In 1914 Sassoon enlisted and was twice seriously wounded while serving as an officer in the British Army in France. His extreme bravery earned him the </a:t>
            </a:r>
            <a:r>
              <a:rPr lang="en-GB" sz="1600" b="1" dirty="0">
                <a:solidFill>
                  <a:srgbClr val="1A1A1A"/>
                </a:solidFill>
                <a:latin typeface="Georgia" panose="02040502050405020303" pitchFamily="18" charset="0"/>
              </a:rPr>
              <a:t>M</a:t>
            </a:r>
            <a:r>
              <a:rPr lang="en-GB" sz="1600" b="1" i="0" dirty="0">
                <a:solidFill>
                  <a:srgbClr val="1A1A1A"/>
                </a:solidFill>
                <a:effectLst/>
                <a:latin typeface="Georgia" panose="02040502050405020303" pitchFamily="18" charset="0"/>
              </a:rPr>
              <a:t>ilitary </a:t>
            </a:r>
            <a:r>
              <a:rPr lang="en-GB" sz="1600" b="1" dirty="0">
                <a:solidFill>
                  <a:srgbClr val="1A1A1A"/>
                </a:solidFill>
                <a:latin typeface="Georgia" panose="02040502050405020303" pitchFamily="18" charset="0"/>
              </a:rPr>
              <a:t>Cross,</a:t>
            </a:r>
            <a:r>
              <a:rPr lang="en-GB" sz="1600" b="1" i="0" dirty="0">
                <a:solidFill>
                  <a:srgbClr val="1A1A1A"/>
                </a:solidFill>
                <a:effectLst/>
                <a:latin typeface="Georgia" panose="02040502050405020303" pitchFamily="18" charset="0"/>
              </a:rPr>
              <a:t> and </a:t>
            </a:r>
            <a:r>
              <a:rPr lang="en-GB" sz="1600" b="1" dirty="0">
                <a:solidFill>
                  <a:srgbClr val="1A1A1A"/>
                </a:solidFill>
                <a:latin typeface="Georgia" panose="02040502050405020303" pitchFamily="18" charset="0"/>
              </a:rPr>
              <a:t>he was appointed </a:t>
            </a:r>
            <a:r>
              <a:rPr lang="en-GB" sz="1600" b="1" i="0" dirty="0">
                <a:solidFill>
                  <a:srgbClr val="1A1A1A"/>
                </a:solidFill>
                <a:effectLst/>
                <a:latin typeface="Georgia" panose="02040502050405020303" pitchFamily="18" charset="0"/>
              </a:rPr>
              <a:t>a Commander of the Order of the British Empire. He was given an honorary degree from Oxford University for his literary work and the Queen’s Medal for Poetry. </a:t>
            </a:r>
          </a:p>
          <a:p>
            <a:pPr algn="l">
              <a:spcAft>
                <a:spcPts val="1200"/>
              </a:spcAft>
              <a:buNone/>
            </a:pPr>
            <a:r>
              <a:rPr lang="en-GB" sz="1600" b="1" i="0" dirty="0">
                <a:solidFill>
                  <a:srgbClr val="1A1A1A"/>
                </a:solidFill>
                <a:effectLst/>
                <a:latin typeface="Georgia" panose="02040502050405020303" pitchFamily="18" charset="0"/>
              </a:rPr>
              <a:t>Although Sassoon’s poems brought him fame, some critics regarded his work as being violent, and unpatriotic. He was a vocal anti-war protester. He was also gay but could not live openly as one due to the legal consequences. </a:t>
            </a:r>
          </a:p>
        </p:txBody>
      </p:sp>
      <p:sp>
        <p:nvSpPr>
          <p:cNvPr id="7" name="TextBox 6">
            <a:extLst>
              <a:ext uri="{FF2B5EF4-FFF2-40B4-BE49-F238E27FC236}">
                <a16:creationId xmlns:a16="http://schemas.microsoft.com/office/drawing/2014/main" id="{87F4D339-38A4-20C1-2517-D0E253C15D58}"/>
              </a:ext>
            </a:extLst>
          </p:cNvPr>
          <p:cNvSpPr txBox="1"/>
          <p:nvPr/>
        </p:nvSpPr>
        <p:spPr>
          <a:xfrm>
            <a:off x="6042906" y="4031102"/>
            <a:ext cx="6048804" cy="2585323"/>
          </a:xfrm>
          <a:prstGeom prst="rect">
            <a:avLst/>
          </a:prstGeom>
          <a:noFill/>
          <a:ln>
            <a:solidFill>
              <a:schemeClr val="tx1"/>
            </a:solidFill>
          </a:ln>
        </p:spPr>
        <p:txBody>
          <a:bodyPr wrap="square">
            <a:spAutoFit/>
          </a:bodyPr>
          <a:lstStyle/>
          <a:p>
            <a:pPr algn="ctr"/>
            <a:r>
              <a:rPr lang="en-GB" b="1" i="0" dirty="0">
                <a:solidFill>
                  <a:schemeClr val="accent6">
                    <a:lumMod val="75000"/>
                  </a:schemeClr>
                </a:solidFill>
                <a:effectLst/>
                <a:latin typeface="Georgia" panose="02040502050405020303" pitchFamily="18" charset="0"/>
              </a:rPr>
              <a:t>“I believe that the War is being deliberately prolonged by those who have the power to end it.” </a:t>
            </a:r>
          </a:p>
          <a:p>
            <a:pPr algn="ctr"/>
            <a:r>
              <a:rPr lang="en-GB" b="1" i="0" dirty="0">
                <a:solidFill>
                  <a:schemeClr val="accent6">
                    <a:lumMod val="75000"/>
                  </a:schemeClr>
                </a:solidFill>
                <a:effectLst/>
                <a:latin typeface="Georgia" panose="02040502050405020303" pitchFamily="18" charset="0"/>
              </a:rPr>
              <a:t>The letter </a:t>
            </a:r>
            <a:r>
              <a:rPr lang="en-GB" b="1" dirty="0">
                <a:solidFill>
                  <a:schemeClr val="accent6">
                    <a:lumMod val="75000"/>
                  </a:schemeClr>
                </a:solidFill>
                <a:latin typeface="Georgia" panose="02040502050405020303" pitchFamily="18" charset="0"/>
              </a:rPr>
              <a:t>published in The Times </a:t>
            </a:r>
            <a:r>
              <a:rPr lang="en-GB" b="1" i="0" dirty="0">
                <a:solidFill>
                  <a:schemeClr val="accent6">
                    <a:lumMod val="75000"/>
                  </a:schemeClr>
                </a:solidFill>
                <a:effectLst/>
                <a:latin typeface="Georgia" panose="02040502050405020303" pitchFamily="18" charset="0"/>
              </a:rPr>
              <a:t>was read out in the House of Commons</a:t>
            </a:r>
            <a:r>
              <a:rPr lang="en-GB" b="1" u="sng" dirty="0">
                <a:solidFill>
                  <a:schemeClr val="accent6">
                    <a:lumMod val="75000"/>
                  </a:schemeClr>
                </a:solidFill>
                <a:latin typeface="Georgia" panose="02040502050405020303" pitchFamily="18" charset="0"/>
              </a:rPr>
              <a:t> </a:t>
            </a:r>
            <a:r>
              <a:rPr lang="en-GB" b="1" dirty="0">
                <a:solidFill>
                  <a:schemeClr val="accent6">
                    <a:lumMod val="75000"/>
                  </a:schemeClr>
                </a:solidFill>
                <a:latin typeface="Georgia" panose="02040502050405020303" pitchFamily="18" charset="0"/>
              </a:rPr>
              <a:t>and Sassoon narrowly avoided a court-martial. </a:t>
            </a:r>
            <a:endParaRPr lang="en-GB" b="1" i="0" dirty="0">
              <a:solidFill>
                <a:schemeClr val="accent6">
                  <a:lumMod val="75000"/>
                </a:schemeClr>
              </a:solidFill>
              <a:effectLst/>
              <a:latin typeface="Georgia" panose="02040502050405020303" pitchFamily="18" charset="0"/>
            </a:endParaRPr>
          </a:p>
          <a:p>
            <a:pPr algn="ctr"/>
            <a:r>
              <a:rPr lang="en-GB" b="1" dirty="0">
                <a:solidFill>
                  <a:schemeClr val="accent6">
                    <a:lumMod val="75000"/>
                  </a:schemeClr>
                </a:solidFill>
                <a:latin typeface="Georgia" panose="02040502050405020303" pitchFamily="18" charset="0"/>
              </a:rPr>
              <a:t>He was interned in a sanatorium where he met and influenced another pacifist soldier-poet Wilfred Owen, whose works he published after Owen was killed at the front.</a:t>
            </a:r>
            <a:endParaRPr lang="en-GB" b="1" dirty="0">
              <a:solidFill>
                <a:schemeClr val="accent6">
                  <a:lumMod val="75000"/>
                </a:schemeClr>
              </a:solidFill>
            </a:endParaRPr>
          </a:p>
        </p:txBody>
      </p:sp>
      <p:sp>
        <p:nvSpPr>
          <p:cNvPr id="9" name="TextBox 8">
            <a:extLst>
              <a:ext uri="{FF2B5EF4-FFF2-40B4-BE49-F238E27FC236}">
                <a16:creationId xmlns:a16="http://schemas.microsoft.com/office/drawing/2014/main" id="{B6EDB995-70B2-EDB0-120A-D716ECEA0F1C}"/>
              </a:ext>
            </a:extLst>
          </p:cNvPr>
          <p:cNvSpPr txBox="1"/>
          <p:nvPr/>
        </p:nvSpPr>
        <p:spPr>
          <a:xfrm>
            <a:off x="276481" y="2760641"/>
            <a:ext cx="6868323" cy="338554"/>
          </a:xfrm>
          <a:prstGeom prst="rect">
            <a:avLst/>
          </a:prstGeom>
          <a:noFill/>
        </p:spPr>
        <p:txBody>
          <a:bodyPr wrap="square">
            <a:spAutoFit/>
          </a:bodyPr>
          <a:lstStyle/>
          <a:p>
            <a:r>
              <a:rPr lang="en-GB" sz="1600" b="1" dirty="0">
                <a:solidFill>
                  <a:schemeClr val="accent6">
                    <a:lumMod val="75000"/>
                  </a:schemeClr>
                </a:solidFill>
                <a:hlinkClick r:id="rId3">
                  <a:extLst>
                    <a:ext uri="{A12FA001-AC4F-418D-AE19-62706E023703}">
                      <ahyp:hlinkClr xmlns:ahyp="http://schemas.microsoft.com/office/drawing/2018/hyperlinkcolor" val="tx"/>
                    </a:ext>
                  </a:extLst>
                </a:hlinkClick>
              </a:rPr>
              <a:t>Siegfried Sassoon | Biography, Poems, Books, &amp; Death | Britannica</a:t>
            </a:r>
            <a:endParaRPr lang="en-GB" sz="1600" b="1" dirty="0">
              <a:solidFill>
                <a:schemeClr val="accent6">
                  <a:lumMod val="75000"/>
                </a:schemeClr>
              </a:solidFill>
            </a:endParaRPr>
          </a:p>
        </p:txBody>
      </p:sp>
      <p:sp>
        <p:nvSpPr>
          <p:cNvPr id="11" name="TextBox 10">
            <a:extLst>
              <a:ext uri="{FF2B5EF4-FFF2-40B4-BE49-F238E27FC236}">
                <a16:creationId xmlns:a16="http://schemas.microsoft.com/office/drawing/2014/main" id="{314CA0D7-8A1B-E3E0-AAF0-6C98704F4960}"/>
              </a:ext>
            </a:extLst>
          </p:cNvPr>
          <p:cNvSpPr txBox="1"/>
          <p:nvPr/>
        </p:nvSpPr>
        <p:spPr>
          <a:xfrm>
            <a:off x="200579" y="3551773"/>
            <a:ext cx="5478534" cy="3139321"/>
          </a:xfrm>
          <a:prstGeom prst="rect">
            <a:avLst/>
          </a:prstGeom>
          <a:noFill/>
          <a:ln>
            <a:solidFill>
              <a:srgbClr val="0070C0"/>
            </a:solidFill>
          </a:ln>
        </p:spPr>
        <p:txBody>
          <a:bodyPr wrap="square">
            <a:spAutoFit/>
          </a:bodyPr>
          <a:lstStyle/>
          <a:p>
            <a:pPr>
              <a:buNone/>
            </a:pPr>
            <a:r>
              <a:rPr lang="en-GB" b="1" dirty="0">
                <a:effectLst/>
                <a:latin typeface="canada-type-gibson"/>
              </a:rPr>
              <a:t>The General</a:t>
            </a:r>
          </a:p>
          <a:p>
            <a:pPr>
              <a:buNone/>
            </a:pPr>
            <a:r>
              <a:rPr lang="en-GB" cap="all" dirty="0">
                <a:solidFill>
                  <a:srgbClr val="494949"/>
                </a:solidFill>
                <a:effectLst/>
                <a:latin typeface="canada-type-gibson"/>
              </a:rPr>
              <a:t>By </a:t>
            </a:r>
            <a:r>
              <a:rPr lang="en-GB" b="1" cap="all" dirty="0">
                <a:solidFill>
                  <a:srgbClr val="C00000"/>
                </a:solidFill>
                <a:effectLst/>
                <a:latin typeface="canada-type-gibson"/>
                <a:hlinkClick r:id="rId4">
                  <a:extLst>
                    <a:ext uri="{A12FA001-AC4F-418D-AE19-62706E023703}">
                      <ahyp:hlinkClr xmlns:ahyp="http://schemas.microsoft.com/office/drawing/2018/hyperlinkcolor" val="tx"/>
                    </a:ext>
                  </a:extLst>
                </a:hlinkClick>
              </a:rPr>
              <a:t>Siegfried Sassoon</a:t>
            </a:r>
            <a:endParaRPr lang="en-GB" b="1" cap="all" dirty="0">
              <a:solidFill>
                <a:srgbClr val="C00000"/>
              </a:solidFill>
              <a:effectLst/>
              <a:latin typeface="canada-type-gibson"/>
            </a:endParaRPr>
          </a:p>
          <a:p>
            <a:pPr>
              <a:buNone/>
            </a:pPr>
            <a:r>
              <a:rPr lang="en-GB" b="0" dirty="0">
                <a:effectLst/>
                <a:latin typeface="adobe-garamond-pro"/>
              </a:rPr>
              <a:t>“Good-morning, good-morning!” the General said</a:t>
            </a:r>
            <a:br>
              <a:rPr lang="en-GB" b="0" dirty="0">
                <a:effectLst/>
                <a:latin typeface="adobe-garamond-pro"/>
              </a:rPr>
            </a:br>
            <a:endParaRPr lang="en-GB" b="0" dirty="0">
              <a:effectLst/>
              <a:latin typeface="adobe-garamond-pro"/>
            </a:endParaRPr>
          </a:p>
          <a:p>
            <a:pPr>
              <a:buNone/>
            </a:pPr>
            <a:r>
              <a:rPr lang="en-GB" b="0" dirty="0">
                <a:effectLst/>
                <a:latin typeface="adobe-garamond-pro"/>
              </a:rPr>
              <a:t>When we met him last week on our way to the line.</a:t>
            </a:r>
          </a:p>
          <a:p>
            <a:pPr>
              <a:buNone/>
            </a:pPr>
            <a:r>
              <a:rPr lang="en-GB" b="0" dirty="0">
                <a:effectLst/>
                <a:latin typeface="adobe-garamond-pro"/>
              </a:rPr>
              <a:t>Now the soldiers he smiled at are most of '</a:t>
            </a:r>
            <a:r>
              <a:rPr lang="en-GB" b="0" dirty="0" err="1">
                <a:effectLst/>
                <a:latin typeface="adobe-garamond-pro"/>
              </a:rPr>
              <a:t>em</a:t>
            </a:r>
            <a:r>
              <a:rPr lang="en-GB" b="0" dirty="0">
                <a:effectLst/>
                <a:latin typeface="adobe-garamond-pro"/>
              </a:rPr>
              <a:t> dead,</a:t>
            </a:r>
          </a:p>
          <a:p>
            <a:pPr>
              <a:buNone/>
            </a:pPr>
            <a:r>
              <a:rPr lang="en-GB" b="0" dirty="0">
                <a:effectLst/>
                <a:latin typeface="adobe-garamond-pro"/>
              </a:rPr>
              <a:t>And we're cursing his staff for incompetent swine.</a:t>
            </a:r>
          </a:p>
          <a:p>
            <a:pPr>
              <a:buNone/>
            </a:pPr>
            <a:r>
              <a:rPr lang="en-GB" b="0" dirty="0">
                <a:effectLst/>
                <a:latin typeface="adobe-garamond-pro"/>
              </a:rPr>
              <a:t>“He's a cheery old card,” grunted Harry to Jack</a:t>
            </a:r>
            <a:br>
              <a:rPr lang="en-GB" b="0" dirty="0">
                <a:effectLst/>
                <a:latin typeface="adobe-garamond-pro"/>
              </a:rPr>
            </a:br>
            <a:r>
              <a:rPr lang="en-GB" b="0" dirty="0">
                <a:effectLst/>
                <a:latin typeface="adobe-garamond-pro"/>
              </a:rPr>
              <a:t>As they slogged up to Arras with rifle and pack.</a:t>
            </a:r>
            <a:br>
              <a:rPr lang="en-GB" b="0" dirty="0">
                <a:effectLst/>
                <a:latin typeface="adobe-garamond-pro"/>
              </a:rPr>
            </a:br>
            <a:endParaRPr lang="en-GB" b="0" dirty="0">
              <a:effectLst/>
              <a:latin typeface="adobe-garamond-pro"/>
            </a:endParaRPr>
          </a:p>
          <a:p>
            <a:pPr>
              <a:buNone/>
            </a:pPr>
            <a:r>
              <a:rPr lang="en-GB" b="0" dirty="0">
                <a:effectLst/>
                <a:latin typeface="adobe-garamond-pro"/>
              </a:rPr>
              <a:t>But he did for them both by his plan of attack.</a:t>
            </a:r>
          </a:p>
        </p:txBody>
      </p:sp>
    </p:spTree>
    <p:extLst>
      <p:ext uri="{BB962C8B-B14F-4D97-AF65-F5344CB8AC3E}">
        <p14:creationId xmlns:p14="http://schemas.microsoft.com/office/powerpoint/2010/main" val="187355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282DBD00EFA54EBAC16639DE2B77C1" ma:contentTypeVersion="18" ma:contentTypeDescription="Create a new document." ma:contentTypeScope="" ma:versionID="06f8a2e6d967f2bd330c26f4f7bfadf9">
  <xsd:schema xmlns:xsd="http://www.w3.org/2001/XMLSchema" xmlns:xs="http://www.w3.org/2001/XMLSchema" xmlns:p="http://schemas.microsoft.com/office/2006/metadata/properties" xmlns:ns3="d41f01b8-8686-4969-9359-c808948d14bf" xmlns:ns4="a82f0b0e-95d3-4ded-adf9-87ffcc1f2096" targetNamespace="http://schemas.microsoft.com/office/2006/metadata/properties" ma:root="true" ma:fieldsID="e4cef58ad64caa04b281140ee710d3bf" ns3:_="" ns4:_="">
    <xsd:import namespace="d41f01b8-8686-4969-9359-c808948d14bf"/>
    <xsd:import namespace="a82f0b0e-95d3-4ded-adf9-87ffcc1f209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f01b8-8686-4969-9359-c808948d1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2f0b0e-95d3-4ded-adf9-87ffcc1f20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41f01b8-8686-4969-9359-c808948d14bf" xsi:nil="true"/>
  </documentManagement>
</p:properties>
</file>

<file path=customXml/itemProps1.xml><?xml version="1.0" encoding="utf-8"?>
<ds:datastoreItem xmlns:ds="http://schemas.openxmlformats.org/officeDocument/2006/customXml" ds:itemID="{6CF01E79-6EF5-4BB6-B645-61EE1C37AE43}">
  <ds:schemaRefs>
    <ds:schemaRef ds:uri="http://schemas.microsoft.com/sharepoint/v3/contenttype/forms"/>
  </ds:schemaRefs>
</ds:datastoreItem>
</file>

<file path=customXml/itemProps2.xml><?xml version="1.0" encoding="utf-8"?>
<ds:datastoreItem xmlns:ds="http://schemas.openxmlformats.org/officeDocument/2006/customXml" ds:itemID="{76F814FD-888C-41D7-B107-15F14D361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f01b8-8686-4969-9359-c808948d14bf"/>
    <ds:schemaRef ds:uri="a82f0b0e-95d3-4ded-adf9-87ffcc1f2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9C4DE-B553-4B31-9C41-403648DE4310}">
  <ds:schemaRefs>
    <ds:schemaRef ds:uri="http://purl.org/dc/terms/"/>
    <ds:schemaRef ds:uri="http://schemas.openxmlformats.org/package/2006/metadata/core-properties"/>
    <ds:schemaRef ds:uri="a82f0b0e-95d3-4ded-adf9-87ffcc1f2096"/>
    <ds:schemaRef ds:uri="http://schemas.microsoft.com/office/2006/documentManagement/types"/>
    <ds:schemaRef ds:uri="http://schemas.microsoft.com/office/infopath/2007/PartnerControls"/>
    <ds:schemaRef ds:uri="d41f01b8-8686-4969-9359-c808948d14bf"/>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952</TotalTime>
  <Words>1963</Words>
  <Application>Microsoft Office PowerPoint</Application>
  <PresentationFormat>Widescreen</PresentationFormat>
  <Paragraphs>130</Paragraphs>
  <Slides>11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adobe-garamond-pro</vt:lpstr>
      <vt:lpstr>Aptos</vt:lpstr>
      <vt:lpstr>Aptos Display</vt:lpstr>
      <vt:lpstr>Arial</vt:lpstr>
      <vt:lpstr>Calibri</vt:lpstr>
      <vt:lpstr>canada-type-gibson</vt:lpstr>
      <vt:lpstr>Georgia</vt:lpstr>
      <vt:lpstr>Interface</vt:lpstr>
      <vt:lpstr>Penguin Inclusive Sans</vt:lpstr>
      <vt:lpstr>Poppins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Cecile Semple</dc:creator>
  <cp:lastModifiedBy>Dominique Collins</cp:lastModifiedBy>
  <cp:revision>31</cp:revision>
  <dcterms:created xsi:type="dcterms:W3CDTF">2025-10-15T09:48:45Z</dcterms:created>
  <dcterms:modified xsi:type="dcterms:W3CDTF">2025-11-05T12:56:08Z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0x0101003D282DBD00EFA54EBAC16639DE2B77C1</vt:lpwstr>
  </property>
</Properties>
</file>